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66" r:id="rId2"/>
    <p:sldId id="1052" r:id="rId3"/>
    <p:sldId id="283" r:id="rId4"/>
    <p:sldId id="266" r:id="rId5"/>
    <p:sldId id="306" r:id="rId6"/>
    <p:sldId id="307" r:id="rId7"/>
    <p:sldId id="308" r:id="rId8"/>
    <p:sldId id="309" r:id="rId9"/>
    <p:sldId id="310" r:id="rId10"/>
    <p:sldId id="313" r:id="rId11"/>
    <p:sldId id="314" r:id="rId12"/>
    <p:sldId id="315" r:id="rId13"/>
    <p:sldId id="316" r:id="rId14"/>
    <p:sldId id="317" r:id="rId15"/>
    <p:sldId id="318" r:id="rId16"/>
    <p:sldId id="319" r:id="rId17"/>
    <p:sldId id="359" r:id="rId18"/>
    <p:sldId id="360" r:id="rId19"/>
    <p:sldId id="361" r:id="rId20"/>
    <p:sldId id="362" r:id="rId21"/>
    <p:sldId id="363" r:id="rId22"/>
    <p:sldId id="302" r:id="rId23"/>
    <p:sldId id="303" r:id="rId24"/>
    <p:sldId id="105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BDC3BE-6DA3-4666-8EE5-E0D56C6B2F37}" v="2" dt="2023-10-24T11:11:28.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urphy" userId="da5b821b-eb61-4bb6-aebd-457f0b68ebd9" providerId="ADAL" clId="{AEBDC3BE-6DA3-4666-8EE5-E0D56C6B2F37}"/>
    <pc:docChg chg="addSld modSld">
      <pc:chgData name="David Murphy" userId="da5b821b-eb61-4bb6-aebd-457f0b68ebd9" providerId="ADAL" clId="{AEBDC3BE-6DA3-4666-8EE5-E0D56C6B2F37}" dt="2023-10-24T11:11:28.296" v="1"/>
      <pc:docMkLst>
        <pc:docMk/>
      </pc:docMkLst>
      <pc:sldChg chg="add">
        <pc:chgData name="David Murphy" userId="da5b821b-eb61-4bb6-aebd-457f0b68ebd9" providerId="ADAL" clId="{AEBDC3BE-6DA3-4666-8EE5-E0D56C6B2F37}" dt="2023-10-24T11:11:23.731" v="0"/>
        <pc:sldMkLst>
          <pc:docMk/>
          <pc:sldMk cId="1401416158" sldId="1052"/>
        </pc:sldMkLst>
      </pc:sldChg>
      <pc:sldChg chg="add">
        <pc:chgData name="David Murphy" userId="da5b821b-eb61-4bb6-aebd-457f0b68ebd9" providerId="ADAL" clId="{AEBDC3BE-6DA3-4666-8EE5-E0D56C6B2F37}" dt="2023-10-24T11:11:28.296" v="1"/>
        <pc:sldMkLst>
          <pc:docMk/>
          <pc:sldMk cId="215972863" sldId="10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C3483-AF65-4BC1-9C52-CDD57C388B64}" type="datetimeFigureOut">
              <a:rPr lang="en-GB" smtClean="0"/>
              <a:t>24/10/2023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CADAF7-2222-4FA0-B1E0-7E479D34C59E}" type="slidenum">
              <a:rPr lang="en-GB" smtClean="0"/>
              <a:t>‹#›</a:t>
            </a:fld>
            <a:endParaRPr lang="en-GB"/>
          </a:p>
        </p:txBody>
      </p:sp>
    </p:spTree>
    <p:extLst>
      <p:ext uri="{BB962C8B-B14F-4D97-AF65-F5344CB8AC3E}">
        <p14:creationId xmlns:p14="http://schemas.microsoft.com/office/powerpoint/2010/main" val="3909551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7F3F794-CA72-432B-BD63-A18759CA36B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3731" name="Rectangle 7"/>
          <p:cNvSpPr txBox="1">
            <a:spLocks noGrp="1" noChangeArrowheads="1"/>
          </p:cNvSpPr>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AA0BDFF-F62A-4B0E-BC3E-889F994E773F}"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7F3F794-CA72-432B-BD63-A18759CA36B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3731" name="Rectangle 7"/>
          <p:cNvSpPr txBox="1">
            <a:spLocks noGrp="1" noChangeArrowheads="1"/>
          </p:cNvSpPr>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AA0BDFF-F62A-4B0E-BC3E-889F994E773F}"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7F3F794-CA72-432B-BD63-A18759CA36B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3731" name="Rectangle 7"/>
          <p:cNvSpPr txBox="1">
            <a:spLocks noGrp="1" noChangeArrowheads="1"/>
          </p:cNvSpPr>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AA0BDFF-F62A-4B0E-BC3E-889F994E773F}"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7F3F794-CA72-432B-BD63-A18759CA36B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3731" name="Rectangle 7"/>
          <p:cNvSpPr txBox="1">
            <a:spLocks noGrp="1" noChangeArrowheads="1"/>
          </p:cNvSpPr>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AA0BDFF-F62A-4B0E-BC3E-889F994E773F}"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7F3F794-CA72-432B-BD63-A18759CA36B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3731" name="Rectangle 7"/>
          <p:cNvSpPr txBox="1">
            <a:spLocks noGrp="1" noChangeArrowheads="1"/>
          </p:cNvSpPr>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AA0BDFF-F62A-4B0E-BC3E-889F994E773F}"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39186" y="5516563"/>
            <a:ext cx="11713633" cy="1225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pic>
        <p:nvPicPr>
          <p:cNvPr id="5" name="Picture 7" descr="P:\Communications\Development\Change June 2012\New Stationery Development - Yeomans\JOC\Image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9117" y="3557591"/>
            <a:ext cx="52832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ctrTitle"/>
          </p:nvPr>
        </p:nvSpPr>
        <p:spPr>
          <a:xfrm>
            <a:off x="287869" y="908723"/>
            <a:ext cx="11664951" cy="981075"/>
          </a:xfrm>
        </p:spPr>
        <p:txBody>
          <a:bodyPr/>
          <a:lstStyle>
            <a:lvl1pPr algn="l">
              <a:defRPr sz="3300"/>
            </a:lvl1pPr>
          </a:lstStyle>
          <a:p>
            <a:r>
              <a:rPr lang="en-US"/>
              <a:t>Click to edit Master title style</a:t>
            </a:r>
            <a:endParaRPr lang="en-US" dirty="0"/>
          </a:p>
        </p:txBody>
      </p:sp>
      <p:sp>
        <p:nvSpPr>
          <p:cNvPr id="8" name="Rectangle 3"/>
          <p:cNvSpPr>
            <a:spLocks noGrp="1" noChangeArrowheads="1"/>
          </p:cNvSpPr>
          <p:nvPr>
            <p:ph type="subTitle" idx="1"/>
          </p:nvPr>
        </p:nvSpPr>
        <p:spPr>
          <a:xfrm>
            <a:off x="334433" y="2061096"/>
            <a:ext cx="11618384" cy="431800"/>
          </a:xfrm>
          <a:prstGeom prst="rect">
            <a:avLst/>
          </a:prstGeom>
        </p:spPr>
        <p:txBody>
          <a:bodyPr/>
          <a:lstStyle>
            <a:lvl1pPr marL="0" marR="0" indent="0" algn="l" defTabSz="685800" rtl="0" eaLnBrk="1" fontAlgn="base" latinLnBrk="0" hangingPunct="1">
              <a:lnSpc>
                <a:spcPct val="100000"/>
              </a:lnSpc>
              <a:spcBef>
                <a:spcPct val="20000"/>
              </a:spcBef>
              <a:spcAft>
                <a:spcPct val="0"/>
              </a:spcAft>
              <a:buClrTx/>
              <a:buSzTx/>
              <a:buFont typeface="Arial" charset="0"/>
              <a:buNone/>
              <a:tabLst/>
              <a:defRPr sz="2400">
                <a:solidFill>
                  <a:srgbClr val="0079BC"/>
                </a:solidFill>
                <a:latin typeface="+mn-lt"/>
                <a:cs typeface="Arial"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393411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27381" y="836712"/>
            <a:ext cx="11040203" cy="5112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11"/>
          <p:cNvSpPr>
            <a:spLocks noGrp="1"/>
          </p:cNvSpPr>
          <p:nvPr>
            <p:ph type="sldNum" sz="quarter" idx="10"/>
          </p:nvPr>
        </p:nvSpPr>
        <p:spPr>
          <a:xfrm>
            <a:off x="9012767" y="6118228"/>
            <a:ext cx="2844800" cy="365125"/>
          </a:xfrm>
        </p:spPr>
        <p:txBody>
          <a:bodyPr/>
          <a:lstStyle>
            <a:lvl1pPr>
              <a:defRPr/>
            </a:lvl1pPr>
          </a:lstStyle>
          <a:p>
            <a:fld id="{F485E7C7-2A9B-4A84-840D-BA92F1F8B087}" type="slidenum">
              <a:rPr lang="en-GB" altLang="en-US"/>
              <a:pPr/>
              <a:t>‹#›</a:t>
            </a:fld>
            <a:endParaRPr lang="en-GB" altLang="en-US"/>
          </a:p>
        </p:txBody>
      </p:sp>
    </p:spTree>
    <p:extLst>
      <p:ext uri="{BB962C8B-B14F-4D97-AF65-F5344CB8AC3E}">
        <p14:creationId xmlns:p14="http://schemas.microsoft.com/office/powerpoint/2010/main" val="283421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281118"/>
            <a:ext cx="10363200" cy="1362075"/>
          </a:xfrm>
        </p:spPr>
        <p:txBody>
          <a:bodyPr anchor="t"/>
          <a:lstStyle>
            <a:lvl1pPr algn="l">
              <a:defRPr sz="1200" b="1" cap="all">
                <a:latin typeface="+mn-lt"/>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963084" y="2780931"/>
            <a:ext cx="10363200" cy="1500187"/>
          </a:xfrm>
          <a:prstGeom prst="rect">
            <a:avLst/>
          </a:prstGeom>
        </p:spPr>
        <p:txBody>
          <a:bodyPr anchor="b"/>
          <a:lstStyle>
            <a:lvl1pPr marL="0" indent="0">
              <a:buNone/>
              <a:defRPr sz="1500">
                <a:solidFill>
                  <a:srgbClr val="052264"/>
                </a:solidFill>
                <a:latin typeface="+mn-lt"/>
                <a:cs typeface="Arial"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Slide Number Placeholder 11"/>
          <p:cNvSpPr>
            <a:spLocks noGrp="1"/>
          </p:cNvSpPr>
          <p:nvPr>
            <p:ph type="sldNum" sz="quarter" idx="10"/>
          </p:nvPr>
        </p:nvSpPr>
        <p:spPr/>
        <p:txBody>
          <a:bodyPr/>
          <a:lstStyle>
            <a:lvl1pPr>
              <a:defRPr/>
            </a:lvl1pPr>
          </a:lstStyle>
          <a:p>
            <a:fld id="{1C077A4D-1BCC-490E-8737-93EF04A07321}" type="slidenum">
              <a:rPr lang="en-GB" altLang="en-US"/>
              <a:pPr/>
              <a:t>‹#›</a:t>
            </a:fld>
            <a:endParaRPr lang="en-GB" altLang="en-US"/>
          </a:p>
        </p:txBody>
      </p:sp>
    </p:spTree>
    <p:extLst>
      <p:ext uri="{BB962C8B-B14F-4D97-AF65-F5344CB8AC3E}">
        <p14:creationId xmlns:p14="http://schemas.microsoft.com/office/powerpoint/2010/main" val="140835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1041227" cy="504056"/>
          </a:xfrm>
        </p:spPr>
        <p:txBody>
          <a:bodyPr/>
          <a:lstStyle/>
          <a:p>
            <a:r>
              <a:rPr lang="en-US"/>
              <a:t>Click to edit Master title style</a:t>
            </a:r>
            <a:endParaRPr lang="en-GB" dirty="0"/>
          </a:p>
        </p:txBody>
      </p:sp>
      <p:sp>
        <p:nvSpPr>
          <p:cNvPr id="3" name="Content Placeholder 2"/>
          <p:cNvSpPr>
            <a:spLocks noGrp="1"/>
          </p:cNvSpPr>
          <p:nvPr>
            <p:ph sz="half" idx="1"/>
          </p:nvPr>
        </p:nvSpPr>
        <p:spPr>
          <a:xfrm>
            <a:off x="527383" y="836712"/>
            <a:ext cx="5376597" cy="5112568"/>
          </a:xfrm>
          <a:prstGeom prst="rect">
            <a:avLst/>
          </a:prstGeom>
        </p:spPr>
        <p:txBody>
          <a:bodyPr/>
          <a:lstStyle>
            <a:lvl1pPr>
              <a:buFont typeface="Wingdings" pitchFamily="2" charset="2"/>
              <a:buChar char="§"/>
              <a:defRPr sz="1800">
                <a:solidFill>
                  <a:srgbClr val="052264"/>
                </a:solidFill>
                <a:latin typeface="+mn-lt"/>
                <a:cs typeface="Arial" pitchFamily="34" charset="0"/>
              </a:defRPr>
            </a:lvl1pPr>
            <a:lvl2pPr>
              <a:defRPr sz="1800">
                <a:solidFill>
                  <a:srgbClr val="052264"/>
                </a:solidFill>
                <a:latin typeface="+mn-lt"/>
                <a:cs typeface="Arial" pitchFamily="34" charset="0"/>
              </a:defRPr>
            </a:lvl2pPr>
            <a:lvl3pPr>
              <a:defRPr sz="1500">
                <a:solidFill>
                  <a:srgbClr val="052264"/>
                </a:solidFill>
                <a:latin typeface="+mn-lt"/>
                <a:cs typeface="Arial" pitchFamily="34" charset="0"/>
              </a:defRPr>
            </a:lvl3pPr>
            <a:lvl4pPr>
              <a:defRPr sz="1350">
                <a:solidFill>
                  <a:srgbClr val="052264"/>
                </a:solidFill>
                <a:latin typeface="+mn-lt"/>
                <a:cs typeface="Arial" pitchFamily="34" charset="0"/>
              </a:defRPr>
            </a:lvl4pPr>
            <a:lvl5pPr>
              <a:defRPr sz="1350">
                <a:solidFill>
                  <a:srgbClr val="052264"/>
                </a:solidFill>
                <a:latin typeface="+mn-lt"/>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096000" y="836712"/>
            <a:ext cx="5472608" cy="5112568"/>
          </a:xfrm>
          <a:prstGeom prst="rect">
            <a:avLst/>
          </a:prstGeom>
        </p:spPr>
        <p:txBody>
          <a:bodyPr/>
          <a:lstStyle>
            <a:lvl1pPr>
              <a:buFont typeface="Wingdings" pitchFamily="2" charset="2"/>
              <a:buChar char="§"/>
              <a:defRPr sz="1800">
                <a:solidFill>
                  <a:srgbClr val="052264"/>
                </a:solidFill>
                <a:latin typeface="+mn-lt"/>
                <a:cs typeface="Arial" pitchFamily="34" charset="0"/>
              </a:defRPr>
            </a:lvl1pPr>
            <a:lvl2pPr>
              <a:defRPr sz="1800">
                <a:solidFill>
                  <a:srgbClr val="052264"/>
                </a:solidFill>
                <a:latin typeface="+mn-lt"/>
                <a:cs typeface="Arial" pitchFamily="34" charset="0"/>
              </a:defRPr>
            </a:lvl2pPr>
            <a:lvl3pPr>
              <a:defRPr sz="1500">
                <a:solidFill>
                  <a:srgbClr val="052264"/>
                </a:solidFill>
                <a:latin typeface="+mn-lt"/>
                <a:cs typeface="Arial" pitchFamily="34" charset="0"/>
              </a:defRPr>
            </a:lvl3pPr>
            <a:lvl4pPr>
              <a:defRPr sz="1350">
                <a:solidFill>
                  <a:srgbClr val="052264"/>
                </a:solidFill>
                <a:latin typeface="+mn-lt"/>
                <a:cs typeface="Arial" pitchFamily="34" charset="0"/>
              </a:defRPr>
            </a:lvl4pPr>
            <a:lvl5pPr>
              <a:defRPr sz="1350">
                <a:solidFill>
                  <a:srgbClr val="052264"/>
                </a:solidFill>
                <a:latin typeface="+mn-lt"/>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11"/>
          <p:cNvSpPr>
            <a:spLocks noGrp="1"/>
          </p:cNvSpPr>
          <p:nvPr>
            <p:ph type="sldNum" sz="quarter" idx="10"/>
          </p:nvPr>
        </p:nvSpPr>
        <p:spPr/>
        <p:txBody>
          <a:bodyPr/>
          <a:lstStyle>
            <a:lvl1pPr>
              <a:defRPr/>
            </a:lvl1pPr>
          </a:lstStyle>
          <a:p>
            <a:fld id="{61F777AB-8740-495A-853F-3EA5DFCEC9EE}" type="slidenum">
              <a:rPr lang="en-GB" altLang="en-US"/>
              <a:pPr/>
              <a:t>‹#›</a:t>
            </a:fld>
            <a:endParaRPr lang="en-GB" altLang="en-US"/>
          </a:p>
        </p:txBody>
      </p:sp>
    </p:spTree>
    <p:extLst>
      <p:ext uri="{BB962C8B-B14F-4D97-AF65-F5344CB8AC3E}">
        <p14:creationId xmlns:p14="http://schemas.microsoft.com/office/powerpoint/2010/main" val="15598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1041227" cy="504056"/>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527383" y="836715"/>
            <a:ext cx="5386917" cy="597743"/>
          </a:xfrm>
          <a:prstGeom prst="rect">
            <a:avLst/>
          </a:prstGeom>
        </p:spPr>
        <p:txBody>
          <a:bodyPr anchor="b"/>
          <a:lstStyle>
            <a:lvl1pPr marL="0" indent="0">
              <a:buNone/>
              <a:defRPr sz="1500" b="1">
                <a:solidFill>
                  <a:srgbClr val="052264"/>
                </a:solidFill>
                <a:latin typeface="+mn-lt"/>
                <a:cs typeface="Arial"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27383" y="1412779"/>
            <a:ext cx="5386917" cy="4536503"/>
          </a:xfrm>
          <a:prstGeom prst="rect">
            <a:avLst/>
          </a:prstGeom>
        </p:spPr>
        <p:txBody>
          <a:bodyPr/>
          <a:lstStyle>
            <a:lvl1pPr>
              <a:buFont typeface="Wingdings" pitchFamily="2" charset="2"/>
              <a:buChar char="§"/>
              <a:defRPr sz="1800">
                <a:solidFill>
                  <a:srgbClr val="052264"/>
                </a:solidFill>
                <a:latin typeface="+mn-lt"/>
                <a:cs typeface="Arial" pitchFamily="34" charset="0"/>
              </a:defRPr>
            </a:lvl1pPr>
            <a:lvl2pPr>
              <a:defRPr sz="1500">
                <a:solidFill>
                  <a:srgbClr val="052264"/>
                </a:solidFill>
                <a:latin typeface="+mn-lt"/>
                <a:cs typeface="Arial" pitchFamily="34" charset="0"/>
              </a:defRPr>
            </a:lvl2pPr>
            <a:lvl3pPr>
              <a:defRPr sz="1350">
                <a:solidFill>
                  <a:srgbClr val="052264"/>
                </a:solidFill>
                <a:latin typeface="+mn-lt"/>
                <a:cs typeface="Arial" pitchFamily="34" charset="0"/>
              </a:defRPr>
            </a:lvl3pPr>
            <a:lvl4pPr>
              <a:defRPr sz="1200">
                <a:solidFill>
                  <a:srgbClr val="052264"/>
                </a:solidFill>
                <a:latin typeface="+mn-lt"/>
                <a:cs typeface="Arial" pitchFamily="34" charset="0"/>
              </a:defRPr>
            </a:lvl4pPr>
            <a:lvl5pPr>
              <a:defRPr sz="1200">
                <a:solidFill>
                  <a:srgbClr val="052264"/>
                </a:solidFill>
                <a:latin typeface="+mn-lt"/>
                <a:cs typeface="Arial"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096000" y="858391"/>
            <a:ext cx="5472608" cy="567754"/>
          </a:xfrm>
          <a:prstGeom prst="rect">
            <a:avLst/>
          </a:prstGeom>
        </p:spPr>
        <p:txBody>
          <a:bodyPr anchor="b"/>
          <a:lstStyle>
            <a:lvl1pPr marL="0" indent="0">
              <a:buNone/>
              <a:defRPr sz="1500" b="1">
                <a:solidFill>
                  <a:srgbClr val="052264"/>
                </a:solidFill>
                <a:latin typeface="+mn-lt"/>
                <a:cs typeface="Arial"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096000" y="1412779"/>
            <a:ext cx="5472608" cy="4536503"/>
          </a:xfrm>
          <a:prstGeom prst="rect">
            <a:avLst/>
          </a:prstGeom>
        </p:spPr>
        <p:txBody>
          <a:bodyPr/>
          <a:lstStyle>
            <a:lvl1pPr>
              <a:buFont typeface="Wingdings" pitchFamily="2" charset="2"/>
              <a:buChar char="§"/>
              <a:defRPr sz="1800">
                <a:solidFill>
                  <a:srgbClr val="052264"/>
                </a:solidFill>
                <a:latin typeface="+mn-lt"/>
                <a:cs typeface="Arial" pitchFamily="34" charset="0"/>
              </a:defRPr>
            </a:lvl1pPr>
            <a:lvl2pPr>
              <a:defRPr sz="1500">
                <a:solidFill>
                  <a:srgbClr val="052264"/>
                </a:solidFill>
                <a:latin typeface="+mn-lt"/>
                <a:cs typeface="Arial" pitchFamily="34" charset="0"/>
              </a:defRPr>
            </a:lvl2pPr>
            <a:lvl3pPr>
              <a:defRPr sz="1350">
                <a:solidFill>
                  <a:srgbClr val="052264"/>
                </a:solidFill>
                <a:latin typeface="+mn-lt"/>
                <a:cs typeface="Arial" pitchFamily="34" charset="0"/>
              </a:defRPr>
            </a:lvl3pPr>
            <a:lvl4pPr>
              <a:defRPr sz="1200">
                <a:solidFill>
                  <a:srgbClr val="052264"/>
                </a:solidFill>
                <a:latin typeface="+mn-lt"/>
                <a:cs typeface="Arial" pitchFamily="34" charset="0"/>
              </a:defRPr>
            </a:lvl4pPr>
            <a:lvl5pPr>
              <a:defRPr sz="1200">
                <a:solidFill>
                  <a:srgbClr val="052264"/>
                </a:solidFill>
                <a:latin typeface="+mn-lt"/>
                <a:cs typeface="Arial"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11"/>
          <p:cNvSpPr>
            <a:spLocks noGrp="1"/>
          </p:cNvSpPr>
          <p:nvPr>
            <p:ph type="sldNum" sz="quarter" idx="10"/>
          </p:nvPr>
        </p:nvSpPr>
        <p:spPr/>
        <p:txBody>
          <a:bodyPr/>
          <a:lstStyle>
            <a:lvl1pPr>
              <a:defRPr/>
            </a:lvl1pPr>
          </a:lstStyle>
          <a:p>
            <a:fld id="{CBB3DC57-1871-4BF4-BA80-758CA17562BA}" type="slidenum">
              <a:rPr lang="en-GB" altLang="en-US"/>
              <a:pPr/>
              <a:t>‹#›</a:t>
            </a:fld>
            <a:endParaRPr lang="en-GB" altLang="en-US"/>
          </a:p>
        </p:txBody>
      </p:sp>
    </p:spTree>
    <p:extLst>
      <p:ext uri="{BB962C8B-B14F-4D97-AF65-F5344CB8AC3E}">
        <p14:creationId xmlns:p14="http://schemas.microsoft.com/office/powerpoint/2010/main" val="393807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0972800" cy="504056"/>
          </a:xfrm>
        </p:spPr>
        <p:txBody>
          <a:bodyPr/>
          <a:lstStyle/>
          <a:p>
            <a:r>
              <a:rPr lang="en-US"/>
              <a:t>Click to edit Master title style</a:t>
            </a:r>
            <a:endParaRPr lang="en-GB" dirty="0"/>
          </a:p>
        </p:txBody>
      </p:sp>
      <p:sp>
        <p:nvSpPr>
          <p:cNvPr id="3" name="Slide Number Placeholder 11"/>
          <p:cNvSpPr>
            <a:spLocks noGrp="1"/>
          </p:cNvSpPr>
          <p:nvPr>
            <p:ph type="sldNum" sz="quarter" idx="10"/>
          </p:nvPr>
        </p:nvSpPr>
        <p:spPr/>
        <p:txBody>
          <a:bodyPr/>
          <a:lstStyle>
            <a:lvl1pPr>
              <a:defRPr/>
            </a:lvl1pPr>
          </a:lstStyle>
          <a:p>
            <a:fld id="{D8A343A0-4C0B-4E1A-8DE8-E4C98AFD3BAB}" type="slidenum">
              <a:rPr lang="en-GB" altLang="en-US"/>
              <a:pPr/>
              <a:t>‹#›</a:t>
            </a:fld>
            <a:endParaRPr lang="en-GB" altLang="en-US"/>
          </a:p>
        </p:txBody>
      </p:sp>
    </p:spTree>
    <p:extLst>
      <p:ext uri="{BB962C8B-B14F-4D97-AF65-F5344CB8AC3E}">
        <p14:creationId xmlns:p14="http://schemas.microsoft.com/office/powerpoint/2010/main" val="310580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fld id="{4ED7C97E-2AAE-4434-BDFA-C12A93DED267}" type="slidenum">
              <a:rPr lang="en-GB" altLang="en-US"/>
              <a:pPr/>
              <a:t>‹#›</a:t>
            </a:fld>
            <a:endParaRPr lang="en-GB" altLang="en-US"/>
          </a:p>
        </p:txBody>
      </p:sp>
    </p:spTree>
    <p:extLst>
      <p:ext uri="{BB962C8B-B14F-4D97-AF65-F5344CB8AC3E}">
        <p14:creationId xmlns:p14="http://schemas.microsoft.com/office/powerpoint/2010/main" val="374907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1852" y="836715"/>
            <a:ext cx="6815667" cy="5112567"/>
          </a:xfrm>
          <a:prstGeom prst="rect">
            <a:avLst/>
          </a:prstGeom>
        </p:spPr>
        <p:txBody>
          <a:bodyPr/>
          <a:lstStyle>
            <a:lvl1pPr>
              <a:buFont typeface="Wingdings" pitchFamily="2" charset="2"/>
              <a:buChar char="§"/>
              <a:defRPr sz="1800">
                <a:solidFill>
                  <a:srgbClr val="052264"/>
                </a:solidFill>
                <a:latin typeface="+mn-lt"/>
                <a:cs typeface="Arial" pitchFamily="34" charset="0"/>
              </a:defRPr>
            </a:lvl1pPr>
            <a:lvl2pPr>
              <a:defRPr sz="1800">
                <a:solidFill>
                  <a:srgbClr val="052264"/>
                </a:solidFill>
                <a:latin typeface="+mn-lt"/>
                <a:cs typeface="Arial" pitchFamily="34" charset="0"/>
              </a:defRPr>
            </a:lvl2pPr>
            <a:lvl3pPr>
              <a:defRPr sz="1800">
                <a:solidFill>
                  <a:srgbClr val="052264"/>
                </a:solidFill>
                <a:latin typeface="+mn-lt"/>
                <a:cs typeface="Arial" pitchFamily="34" charset="0"/>
              </a:defRPr>
            </a:lvl3pPr>
            <a:lvl4pPr>
              <a:defRPr sz="1500">
                <a:solidFill>
                  <a:srgbClr val="052264"/>
                </a:solidFill>
                <a:latin typeface="+mn-lt"/>
                <a:cs typeface="Arial" pitchFamily="34" charset="0"/>
              </a:defRPr>
            </a:lvl4pPr>
            <a:lvl5pPr>
              <a:defRPr sz="1500">
                <a:solidFill>
                  <a:srgbClr val="052264"/>
                </a:solidFill>
                <a:latin typeface="+mn-lt"/>
                <a:cs typeface="Arial"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27383" y="836712"/>
            <a:ext cx="4011084" cy="5112568"/>
          </a:xfrm>
          <a:prstGeom prst="rect">
            <a:avLst/>
          </a:prstGeom>
        </p:spPr>
        <p:txBody>
          <a:bodyPr/>
          <a:lstStyle>
            <a:lvl1pPr marL="0" indent="0">
              <a:buNone/>
              <a:defRPr sz="1050">
                <a:solidFill>
                  <a:srgbClr val="052264"/>
                </a:solidFill>
                <a:latin typeface="+mn-lt"/>
                <a:cs typeface="Arial"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itle 1"/>
          <p:cNvSpPr>
            <a:spLocks noGrp="1"/>
          </p:cNvSpPr>
          <p:nvPr>
            <p:ph type="title"/>
          </p:nvPr>
        </p:nvSpPr>
        <p:spPr>
          <a:xfrm>
            <a:off x="527381" y="188640"/>
            <a:ext cx="10972800" cy="504056"/>
          </a:xfrm>
        </p:spPr>
        <p:txBody>
          <a:bodyPr/>
          <a:lstStyle/>
          <a:p>
            <a:r>
              <a:rPr lang="en-US"/>
              <a:t>Click to edit Master title style</a:t>
            </a:r>
            <a:endParaRPr lang="en-GB" dirty="0"/>
          </a:p>
        </p:txBody>
      </p:sp>
      <p:sp>
        <p:nvSpPr>
          <p:cNvPr id="6" name="Slide Number Placeholder 11"/>
          <p:cNvSpPr>
            <a:spLocks noGrp="1"/>
          </p:cNvSpPr>
          <p:nvPr>
            <p:ph type="sldNum" sz="quarter" idx="10"/>
          </p:nvPr>
        </p:nvSpPr>
        <p:spPr/>
        <p:txBody>
          <a:bodyPr/>
          <a:lstStyle>
            <a:lvl1pPr>
              <a:defRPr/>
            </a:lvl1pPr>
          </a:lstStyle>
          <a:p>
            <a:fld id="{262D8CCF-5B24-46F4-A433-9CAA5A9AB237}" type="slidenum">
              <a:rPr lang="en-GB" altLang="en-US"/>
              <a:pPr/>
              <a:t>‹#›</a:t>
            </a:fld>
            <a:endParaRPr lang="en-GB" altLang="en-US"/>
          </a:p>
        </p:txBody>
      </p:sp>
    </p:spTree>
    <p:extLst>
      <p:ext uri="{BB962C8B-B14F-4D97-AF65-F5344CB8AC3E}">
        <p14:creationId xmlns:p14="http://schemas.microsoft.com/office/powerpoint/2010/main" val="127378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7052" y="188916"/>
            <a:ext cx="1104053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nvSpPr>
        <p:spPr bwMode="auto">
          <a:xfrm>
            <a:off x="527052" y="1268416"/>
            <a:ext cx="1104053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3000" b="1">
              <a:solidFill>
                <a:srgbClr val="052264"/>
              </a:solidFill>
            </a:endParaRPr>
          </a:p>
        </p:txBody>
      </p:sp>
      <p:sp>
        <p:nvSpPr>
          <p:cNvPr id="1028" name="Text Placeholder 2"/>
          <p:cNvSpPr>
            <a:spLocks noGrp="1"/>
          </p:cNvSpPr>
          <p:nvPr/>
        </p:nvSpPr>
        <p:spPr bwMode="auto">
          <a:xfrm>
            <a:off x="527052" y="1268416"/>
            <a:ext cx="1104053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3000" b="1">
              <a:solidFill>
                <a:srgbClr val="052264"/>
              </a:solidFill>
            </a:endParaRPr>
          </a:p>
        </p:txBody>
      </p:sp>
      <p:sp>
        <p:nvSpPr>
          <p:cNvPr id="1029" name="Text Placeholder 5"/>
          <p:cNvSpPr>
            <a:spLocks noGrp="1"/>
          </p:cNvSpPr>
          <p:nvPr>
            <p:ph type="body" idx="1"/>
          </p:nvPr>
        </p:nvSpPr>
        <p:spPr bwMode="auto">
          <a:xfrm>
            <a:off x="527053" y="836616"/>
            <a:ext cx="11068049"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cxnSp>
        <p:nvCxnSpPr>
          <p:cNvPr id="8" name="Straight Connector 7"/>
          <p:cNvCxnSpPr/>
          <p:nvPr/>
        </p:nvCxnSpPr>
        <p:spPr>
          <a:xfrm>
            <a:off x="239186" y="765175"/>
            <a:ext cx="11618383" cy="0"/>
          </a:xfrm>
          <a:prstGeom prst="line">
            <a:avLst/>
          </a:prstGeom>
          <a:ln w="19050">
            <a:solidFill>
              <a:srgbClr val="05226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9186" y="6092825"/>
            <a:ext cx="11618383" cy="0"/>
          </a:xfrm>
          <a:prstGeom prst="line">
            <a:avLst/>
          </a:prstGeom>
          <a:ln w="22225">
            <a:solidFill>
              <a:srgbClr val="052264"/>
            </a:solidFill>
          </a:ln>
        </p:spPr>
        <p:style>
          <a:lnRef idx="1">
            <a:schemeClr val="accent1"/>
          </a:lnRef>
          <a:fillRef idx="0">
            <a:schemeClr val="accent1"/>
          </a:fillRef>
          <a:effectRef idx="0">
            <a:schemeClr val="accent1"/>
          </a:effectRef>
          <a:fontRef idx="minor">
            <a:schemeClr val="tx1"/>
          </a:fontRef>
        </p:style>
      </p:cxnSp>
      <p:pic>
        <p:nvPicPr>
          <p:cNvPr id="1032" name="Picture 10" descr="C:\Users\joconnor\Desktop\Values logo\Untitled-5.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33" y="6021388"/>
            <a:ext cx="121920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4"/>
          </p:nvPr>
        </p:nvSpPr>
        <p:spPr>
          <a:xfrm>
            <a:off x="9072033" y="6118228"/>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825">
                <a:solidFill>
                  <a:srgbClr val="052264"/>
                </a:solidFill>
                <a:latin typeface="Calibri" panose="020F0502020204030204" pitchFamily="34" charset="0"/>
              </a:defRPr>
            </a:lvl1pPr>
          </a:lstStyle>
          <a:p>
            <a:fld id="{7EBE192E-8A7D-421E-B4D3-38E8F2EC0C3D}" type="slidenum">
              <a:rPr lang="en-GB" altLang="en-US"/>
              <a:pPr/>
              <a:t>‹#›</a:t>
            </a:fld>
            <a:endParaRPr lang="en-GB" altLang="en-US"/>
          </a:p>
        </p:txBody>
      </p:sp>
    </p:spTree>
    <p:extLst>
      <p:ext uri="{BB962C8B-B14F-4D97-AF65-F5344CB8AC3E}">
        <p14:creationId xmlns:p14="http://schemas.microsoft.com/office/powerpoint/2010/main" val="3391838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rtl="0" eaLnBrk="1" fontAlgn="base" hangingPunct="1">
        <a:spcBef>
          <a:spcPct val="0"/>
        </a:spcBef>
        <a:spcAft>
          <a:spcPct val="0"/>
        </a:spcAft>
        <a:defRPr sz="2400" b="1" kern="1200">
          <a:solidFill>
            <a:srgbClr val="052264"/>
          </a:solidFill>
          <a:latin typeface="+mn-lt"/>
          <a:ea typeface="+mj-ea"/>
          <a:cs typeface="Arial" pitchFamily="34" charset="0"/>
        </a:defRPr>
      </a:lvl1pPr>
      <a:lvl2pPr algn="l" rtl="0" eaLnBrk="1" fontAlgn="base" hangingPunct="1">
        <a:spcBef>
          <a:spcPct val="0"/>
        </a:spcBef>
        <a:spcAft>
          <a:spcPct val="0"/>
        </a:spcAft>
        <a:defRPr sz="2400" b="1">
          <a:solidFill>
            <a:srgbClr val="052264"/>
          </a:solidFill>
          <a:latin typeface="Calibri" pitchFamily="34" charset="0"/>
          <a:cs typeface="Arial" charset="0"/>
        </a:defRPr>
      </a:lvl2pPr>
      <a:lvl3pPr algn="l" rtl="0" eaLnBrk="1" fontAlgn="base" hangingPunct="1">
        <a:spcBef>
          <a:spcPct val="0"/>
        </a:spcBef>
        <a:spcAft>
          <a:spcPct val="0"/>
        </a:spcAft>
        <a:defRPr sz="2400" b="1">
          <a:solidFill>
            <a:srgbClr val="052264"/>
          </a:solidFill>
          <a:latin typeface="Calibri" pitchFamily="34" charset="0"/>
          <a:cs typeface="Arial" charset="0"/>
        </a:defRPr>
      </a:lvl3pPr>
      <a:lvl4pPr algn="l" rtl="0" eaLnBrk="1" fontAlgn="base" hangingPunct="1">
        <a:spcBef>
          <a:spcPct val="0"/>
        </a:spcBef>
        <a:spcAft>
          <a:spcPct val="0"/>
        </a:spcAft>
        <a:defRPr sz="2400" b="1">
          <a:solidFill>
            <a:srgbClr val="052264"/>
          </a:solidFill>
          <a:latin typeface="Calibri" pitchFamily="34" charset="0"/>
          <a:cs typeface="Arial" charset="0"/>
        </a:defRPr>
      </a:lvl4pPr>
      <a:lvl5pPr algn="l" rtl="0" eaLnBrk="1" fontAlgn="base" hangingPunct="1">
        <a:spcBef>
          <a:spcPct val="0"/>
        </a:spcBef>
        <a:spcAft>
          <a:spcPct val="0"/>
        </a:spcAft>
        <a:defRPr sz="2400" b="1">
          <a:solidFill>
            <a:srgbClr val="052264"/>
          </a:solidFill>
          <a:latin typeface="Calibri" pitchFamily="34" charset="0"/>
          <a:cs typeface="Arial"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Wingdings" panose="05000000000000000000" pitchFamily="2" charset="2"/>
        <a:buChar char="§"/>
        <a:defRPr sz="1800" kern="1200">
          <a:solidFill>
            <a:srgbClr val="052264"/>
          </a:solidFill>
          <a:latin typeface="+mn-lt"/>
          <a:ea typeface="+mn-ea"/>
          <a:cs typeface="Arial" pitchFamily="34" charset="0"/>
        </a:defRPr>
      </a:lvl1pPr>
      <a:lvl2pPr marL="557213" indent="-214313" algn="l" rtl="0" eaLnBrk="1" fontAlgn="base" hangingPunct="1">
        <a:spcBef>
          <a:spcPct val="20000"/>
        </a:spcBef>
        <a:spcAft>
          <a:spcPct val="0"/>
        </a:spcAft>
        <a:buFont typeface="Arial" panose="020B0604020202020204" pitchFamily="34" charset="0"/>
        <a:buChar char="–"/>
        <a:defRPr sz="1800" kern="1200">
          <a:solidFill>
            <a:srgbClr val="052264"/>
          </a:solidFill>
          <a:latin typeface="+mn-lt"/>
          <a:ea typeface="+mn-ea"/>
          <a:cs typeface="Arial" pitchFamily="34" charset="0"/>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rgbClr val="052264"/>
          </a:solidFill>
          <a:latin typeface="+mn-lt"/>
          <a:ea typeface="+mn-ea"/>
          <a:cs typeface="Arial" pitchFamily="34" charset="0"/>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rgbClr val="052264"/>
          </a:solidFill>
          <a:latin typeface="+mn-lt"/>
          <a:ea typeface="+mn-ea"/>
          <a:cs typeface="Arial" pitchFamily="34" charset="0"/>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rgbClr val="052264"/>
          </a:solidFill>
          <a:latin typeface="+mn-lt"/>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corbettmaths.com/" TargetMode="External"/><Relationship Id="rId7" Type="http://schemas.openxmlformats.org/officeDocument/2006/relationships/hyperlink" Target="http://www.mathsgenie.co.uk/"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www.mathsworkout.co.uk/" TargetMode="Externa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co.uk/imgres?imgurl=http://www.istockphoto.com/file_thumbview_approve/208915/2/istockphoto_208915_street_apricot.jpg&amp;imgrefurl=http://www.istockphoto.com/imageindex/208/9/208915/street_apricot.html&amp;h=270&amp;w=261&amp;sz=21&amp;tbnid=oMEAeKyApgipMM:&amp;tbnh=108&amp;tbnw=104&amp;hl=en&amp;start=6&amp;prev=/images?q%3Dhealthy%2Bfood%2Bcartoon%26svnum%3D10%26hl%3Den%26lr%3D%26safe%3Doff"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images.google.co.uk/imgres?imgurl=http://www.grinningplanet.com/2005/05-31/dogwood_daisy.gif&amp;imgrefurl=http://www.grinningplanet.com/2005/05-31/funny-comic-cartoon.htm&amp;h=225&amp;w=212&amp;sz=17&amp;tbnid=EN_xXGF-zoVNeM:&amp;tbnh=102&amp;tbnw=96&amp;hl=en&amp;start=3&amp;prev=/images?q%3Dsleeping%2Bcartoon%26svnum%3D10%26hl%3Den%26lr%3D%26safe%3Dof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qa.org.uk/" TargetMode="External"/><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A2BC72-E3C8-5D96-2021-87C3672F680B}"/>
              </a:ext>
            </a:extLst>
          </p:cNvPr>
          <p:cNvSpPr>
            <a:spLocks noGrp="1"/>
          </p:cNvSpPr>
          <p:nvPr>
            <p:ph type="ctrTitle"/>
          </p:nvPr>
        </p:nvSpPr>
        <p:spPr/>
        <p:txBody>
          <a:bodyPr/>
          <a:lstStyle/>
          <a:p>
            <a:r>
              <a:rPr lang="en-GB" dirty="0"/>
              <a:t>Session 3</a:t>
            </a:r>
          </a:p>
        </p:txBody>
      </p:sp>
      <p:sp>
        <p:nvSpPr>
          <p:cNvPr id="6" name="Subtitle 5">
            <a:extLst>
              <a:ext uri="{FF2B5EF4-FFF2-40B4-BE49-F238E27FC236}">
                <a16:creationId xmlns:a16="http://schemas.microsoft.com/office/drawing/2014/main" id="{CDE7CE76-46F1-817B-5DFC-A69A82BFC12F}"/>
              </a:ext>
            </a:extLst>
          </p:cNvPr>
          <p:cNvSpPr>
            <a:spLocks noGrp="1"/>
          </p:cNvSpPr>
          <p:nvPr>
            <p:ph type="subTitle" idx="1"/>
          </p:nvPr>
        </p:nvSpPr>
        <p:spPr/>
        <p:txBody>
          <a:bodyPr/>
          <a:lstStyle/>
          <a:p>
            <a:r>
              <a:rPr lang="en-GB" dirty="0"/>
              <a:t>Examination techniques</a:t>
            </a:r>
          </a:p>
        </p:txBody>
      </p:sp>
      <p:sp>
        <p:nvSpPr>
          <p:cNvPr id="4" name="Slide Number Placeholder 3">
            <a:extLst>
              <a:ext uri="{FF2B5EF4-FFF2-40B4-BE49-F238E27FC236}">
                <a16:creationId xmlns:a16="http://schemas.microsoft.com/office/drawing/2014/main" id="{FB13C043-CCF3-9E38-83D0-FAF4E4ADAB67}"/>
              </a:ext>
            </a:extLst>
          </p:cNvPr>
          <p:cNvSpPr>
            <a:spLocks noGrp="1"/>
          </p:cNvSpPr>
          <p:nvPr>
            <p:ph type="sldNum" sz="quarter" idx="4294967295"/>
          </p:nvPr>
        </p:nvSpPr>
        <p:spPr>
          <a:xfrm>
            <a:off x="8534400" y="6118226"/>
            <a:ext cx="2133600" cy="365125"/>
          </a:xfrm>
        </p:spPr>
        <p:txBody>
          <a:bodyPr/>
          <a:lstStyle/>
          <a:p>
            <a:fld id="{F485E7C7-2A9B-4A84-840D-BA92F1F8B087}" type="slidenum">
              <a:rPr lang="en-GB" altLang="en-US"/>
              <a:pPr/>
              <a:t>1</a:t>
            </a:fld>
            <a:endParaRPr lang="en-GB" altLang="en-US"/>
          </a:p>
        </p:txBody>
      </p:sp>
    </p:spTree>
    <p:extLst>
      <p:ext uri="{BB962C8B-B14F-4D97-AF65-F5344CB8AC3E}">
        <p14:creationId xmlns:p14="http://schemas.microsoft.com/office/powerpoint/2010/main" val="149920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3"/>
          <p:cNvSpPr txBox="1">
            <a:spLocks noChangeArrowheads="1"/>
          </p:cNvSpPr>
          <p:nvPr/>
        </p:nvSpPr>
        <p:spPr bwMode="auto">
          <a:xfrm>
            <a:off x="1775520" y="188641"/>
            <a:ext cx="4713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2400" b="1" dirty="0">
                <a:solidFill>
                  <a:prstClr val="black"/>
                </a:solidFill>
                <a:latin typeface="Tahoma" pitchFamily="34" charset="0"/>
              </a:rPr>
              <a:t>Tips for Answering Questions</a:t>
            </a:r>
            <a:endParaRPr lang="en-US" altLang="en-US" sz="2400" b="1" dirty="0">
              <a:solidFill>
                <a:prstClr val="black"/>
              </a:solidFill>
              <a:latin typeface="Tahoma" pitchFamily="34" charset="0"/>
            </a:endParaRPr>
          </a:p>
        </p:txBody>
      </p:sp>
      <p:sp>
        <p:nvSpPr>
          <p:cNvPr id="71684" name="Text Box 4"/>
          <p:cNvSpPr txBox="1">
            <a:spLocks noChangeArrowheads="1"/>
          </p:cNvSpPr>
          <p:nvPr/>
        </p:nvSpPr>
        <p:spPr bwMode="auto">
          <a:xfrm>
            <a:off x="2063750" y="1989138"/>
            <a:ext cx="7200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lvl="1" eaLnBrk="0" hangingPunct="0"/>
            <a:r>
              <a:rPr lang="en-GB" altLang="en-US" sz="2800" b="1" dirty="0">
                <a:solidFill>
                  <a:prstClr val="black"/>
                </a:solidFill>
                <a:latin typeface="Tahoma" pitchFamily="34" charset="0"/>
              </a:rPr>
              <a:t>1.  Read the question twice.</a:t>
            </a:r>
            <a:endParaRPr lang="en-US" altLang="en-US" sz="2800" b="1" dirty="0">
              <a:solidFill>
                <a:prstClr val="black"/>
              </a:solidFill>
              <a:latin typeface="Tahoma" pitchFamily="34" charset="0"/>
            </a:endParaRPr>
          </a:p>
        </p:txBody>
      </p:sp>
      <p:sp>
        <p:nvSpPr>
          <p:cNvPr id="71685" name="Text Box 5"/>
          <p:cNvSpPr txBox="1">
            <a:spLocks noChangeArrowheads="1"/>
          </p:cNvSpPr>
          <p:nvPr/>
        </p:nvSpPr>
        <p:spPr bwMode="auto">
          <a:xfrm>
            <a:off x="2187575" y="20208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2800">
              <a:solidFill>
                <a:prstClr val="black"/>
              </a:solidFill>
              <a:latin typeface="Tahoma" pitchFamily="34" charset="0"/>
            </a:endParaRPr>
          </a:p>
        </p:txBody>
      </p:sp>
      <p:sp>
        <p:nvSpPr>
          <p:cNvPr id="71686" name="Text Box 6"/>
          <p:cNvSpPr txBox="1">
            <a:spLocks noChangeArrowheads="1"/>
          </p:cNvSpPr>
          <p:nvPr/>
        </p:nvSpPr>
        <p:spPr bwMode="auto">
          <a:xfrm>
            <a:off x="4419600" y="5105401"/>
            <a:ext cx="3054350" cy="1190625"/>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altLang="en-US" sz="3600">
                <a:solidFill>
                  <a:prstClr val="black"/>
                </a:solidFill>
                <a:latin typeface="Times New Roman" pitchFamily="18" charset="0"/>
              </a:rPr>
              <a:t>READ it,</a:t>
            </a:r>
          </a:p>
          <a:p>
            <a:pPr algn="ctr" eaLnBrk="0" hangingPunct="0"/>
            <a:r>
              <a:rPr lang="en-GB" altLang="en-US" sz="3600">
                <a:solidFill>
                  <a:prstClr val="black"/>
                </a:solidFill>
                <a:latin typeface="Times New Roman" pitchFamily="18" charset="0"/>
              </a:rPr>
              <a:t>READ it again!</a:t>
            </a:r>
            <a:endParaRPr lang="en-US" altLang="en-US" sz="3600">
              <a:solidFill>
                <a:prstClr val="black"/>
              </a:solidFill>
              <a:latin typeface="Times New Roman" pitchFamily="18" charset="0"/>
            </a:endParaRPr>
          </a:p>
        </p:txBody>
      </p:sp>
      <p:sp>
        <p:nvSpPr>
          <p:cNvPr id="71687" name="Text Box 7"/>
          <p:cNvSpPr txBox="1">
            <a:spLocks noChangeArrowheads="1"/>
          </p:cNvSpPr>
          <p:nvPr/>
        </p:nvSpPr>
        <p:spPr bwMode="auto">
          <a:xfrm>
            <a:off x="2208214" y="2946400"/>
            <a:ext cx="7920037" cy="17399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en-US" sz="3600" dirty="0">
                <a:solidFill>
                  <a:prstClr val="black"/>
                </a:solidFill>
                <a:latin typeface="Times New Roman" pitchFamily="18" charset="0"/>
              </a:rPr>
              <a:t>Q1.  Give two ways customers could find out more about the activities shown in figure 1 (2 marks) .</a:t>
            </a:r>
            <a:endParaRPr lang="en-US" altLang="en-US" sz="3600" dirty="0">
              <a:solidFill>
                <a:prstClr val="black"/>
              </a:solidFill>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775520" y="98273"/>
            <a:ext cx="62199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3200" b="1" dirty="0">
                <a:solidFill>
                  <a:prstClr val="black"/>
                </a:solidFill>
                <a:latin typeface="Tahoma" pitchFamily="34" charset="0"/>
              </a:rPr>
              <a:t>Tips for Answering Questions</a:t>
            </a:r>
            <a:endParaRPr lang="en-US" altLang="en-US" sz="3200" b="1" dirty="0">
              <a:solidFill>
                <a:prstClr val="black"/>
              </a:solidFill>
              <a:latin typeface="Tahoma" pitchFamily="34" charset="0"/>
            </a:endParaRPr>
          </a:p>
        </p:txBody>
      </p:sp>
      <p:sp>
        <p:nvSpPr>
          <p:cNvPr id="72711" name="Text Box 7"/>
          <p:cNvSpPr txBox="1">
            <a:spLocks noChangeArrowheads="1"/>
          </p:cNvSpPr>
          <p:nvPr/>
        </p:nvSpPr>
        <p:spPr bwMode="auto">
          <a:xfrm>
            <a:off x="1992313" y="1484314"/>
            <a:ext cx="7561262"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r>
              <a:rPr lang="en-GB" altLang="en-US" sz="2800" b="1">
                <a:solidFill>
                  <a:prstClr val="black"/>
                </a:solidFill>
                <a:latin typeface="Tahoma" pitchFamily="34" charset="0"/>
              </a:rPr>
              <a:t>2.  Underline the command words and key words in the question before you start.</a:t>
            </a:r>
            <a:endParaRPr lang="en-US" altLang="en-US" sz="2800" b="1">
              <a:solidFill>
                <a:prstClr val="black"/>
              </a:solidFill>
              <a:latin typeface="Tahoma" pitchFamily="34" charset="0"/>
            </a:endParaRPr>
          </a:p>
        </p:txBody>
      </p:sp>
      <p:sp>
        <p:nvSpPr>
          <p:cNvPr id="72712" name="Text Box 8"/>
          <p:cNvSpPr txBox="1">
            <a:spLocks noChangeArrowheads="1"/>
          </p:cNvSpPr>
          <p:nvPr/>
        </p:nvSpPr>
        <p:spPr bwMode="auto">
          <a:xfrm>
            <a:off x="6384925" y="3355975"/>
            <a:ext cx="3887788" cy="2838450"/>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en-US" sz="3600">
                <a:solidFill>
                  <a:prstClr val="black"/>
                </a:solidFill>
                <a:latin typeface="Times New Roman" pitchFamily="18" charset="0"/>
              </a:rPr>
              <a:t>Q2. </a:t>
            </a:r>
            <a:r>
              <a:rPr lang="en-GB" altLang="en-US" sz="3600" u="sng">
                <a:solidFill>
                  <a:prstClr val="black"/>
                </a:solidFill>
                <a:latin typeface="Times New Roman" pitchFamily="18" charset="0"/>
              </a:rPr>
              <a:t>Describe</a:t>
            </a:r>
            <a:r>
              <a:rPr lang="en-GB" altLang="en-US" sz="3600">
                <a:solidFill>
                  <a:prstClr val="black"/>
                </a:solidFill>
                <a:latin typeface="Times New Roman" pitchFamily="18" charset="0"/>
              </a:rPr>
              <a:t> the </a:t>
            </a:r>
            <a:r>
              <a:rPr lang="en-GB" altLang="en-US" sz="3600" u="sng">
                <a:solidFill>
                  <a:prstClr val="black"/>
                </a:solidFill>
                <a:latin typeface="Times New Roman" pitchFamily="18" charset="0"/>
              </a:rPr>
              <a:t>methods</a:t>
            </a:r>
            <a:r>
              <a:rPr lang="en-GB" altLang="en-US" sz="3600">
                <a:solidFill>
                  <a:prstClr val="black"/>
                </a:solidFill>
                <a:latin typeface="Times New Roman" pitchFamily="18" charset="0"/>
              </a:rPr>
              <a:t> that were used to carry out an </a:t>
            </a:r>
            <a:r>
              <a:rPr lang="en-GB" altLang="en-US" sz="3600" u="sng">
                <a:solidFill>
                  <a:prstClr val="black"/>
                </a:solidFill>
                <a:latin typeface="Times New Roman" pitchFamily="18" charset="0"/>
              </a:rPr>
              <a:t>investigation</a:t>
            </a:r>
            <a:r>
              <a:rPr lang="en-GB" altLang="en-US" sz="3600">
                <a:solidFill>
                  <a:prstClr val="black"/>
                </a:solidFill>
                <a:latin typeface="Times New Roman" pitchFamily="18" charset="0"/>
              </a:rPr>
              <a:t> of a </a:t>
            </a:r>
            <a:r>
              <a:rPr lang="en-GB" altLang="en-US" sz="3600" u="sng">
                <a:solidFill>
                  <a:prstClr val="black"/>
                </a:solidFill>
                <a:latin typeface="Times New Roman" pitchFamily="18" charset="0"/>
              </a:rPr>
              <a:t>leisure area</a:t>
            </a:r>
            <a:endParaRPr lang="en-US" altLang="en-US" sz="3600">
              <a:solidFill>
                <a:prstClr val="black"/>
              </a:solidFill>
              <a:latin typeface="Times New Roman" pitchFamily="18" charset="0"/>
            </a:endParaRPr>
          </a:p>
        </p:txBody>
      </p:sp>
      <p:sp>
        <p:nvSpPr>
          <p:cNvPr id="72713" name="Text Box 9"/>
          <p:cNvSpPr txBox="1">
            <a:spLocks noChangeArrowheads="1"/>
          </p:cNvSpPr>
          <p:nvPr/>
        </p:nvSpPr>
        <p:spPr bwMode="auto">
          <a:xfrm>
            <a:off x="2063750" y="3355975"/>
            <a:ext cx="3887788" cy="283845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en-US" sz="3600">
                <a:solidFill>
                  <a:prstClr val="black"/>
                </a:solidFill>
                <a:latin typeface="Times New Roman" pitchFamily="18" charset="0"/>
              </a:rPr>
              <a:t>Q2.  Describe the methods that were used to carry out an investigation of a leisure area</a:t>
            </a:r>
            <a:endParaRPr lang="en-US" altLang="en-US" sz="3600">
              <a:solidFill>
                <a:prstClr val="black"/>
              </a:solidFill>
              <a:latin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1703512" y="27222"/>
            <a:ext cx="62199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3200" b="1" dirty="0">
                <a:solidFill>
                  <a:prstClr val="black"/>
                </a:solidFill>
                <a:latin typeface="Tahoma" pitchFamily="34" charset="0"/>
              </a:rPr>
              <a:t>Tips for Answering Questions</a:t>
            </a:r>
            <a:endParaRPr lang="en-US" altLang="en-US" sz="3200" b="1" dirty="0">
              <a:solidFill>
                <a:prstClr val="black"/>
              </a:solidFill>
              <a:latin typeface="Tahoma" pitchFamily="34" charset="0"/>
            </a:endParaRPr>
          </a:p>
        </p:txBody>
      </p:sp>
      <p:sp>
        <p:nvSpPr>
          <p:cNvPr id="73734" name="Text Box 6"/>
          <p:cNvSpPr txBox="1">
            <a:spLocks noChangeArrowheads="1"/>
          </p:cNvSpPr>
          <p:nvPr/>
        </p:nvSpPr>
        <p:spPr bwMode="auto">
          <a:xfrm>
            <a:off x="2135189" y="1557339"/>
            <a:ext cx="7920037"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r>
              <a:rPr lang="en-GB" altLang="en-US" sz="2800" b="1">
                <a:solidFill>
                  <a:prstClr val="black"/>
                </a:solidFill>
                <a:latin typeface="Tahoma" pitchFamily="34" charset="0"/>
              </a:rPr>
              <a:t>3.  Look at the number of marks available and think if it is possibly a mark per point or level answer.</a:t>
            </a:r>
            <a:endParaRPr lang="en-US" altLang="en-US" sz="2800" b="1">
              <a:solidFill>
                <a:prstClr val="black"/>
              </a:solidFill>
              <a:latin typeface="Tahoma" pitchFamily="34" charset="0"/>
            </a:endParaRPr>
          </a:p>
        </p:txBody>
      </p:sp>
      <p:sp>
        <p:nvSpPr>
          <p:cNvPr id="73735" name="Text Box 7"/>
          <p:cNvSpPr txBox="1">
            <a:spLocks noChangeArrowheads="1"/>
          </p:cNvSpPr>
          <p:nvPr/>
        </p:nvSpPr>
        <p:spPr bwMode="auto">
          <a:xfrm>
            <a:off x="1919289" y="3573463"/>
            <a:ext cx="3036887" cy="64135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en-US">
                <a:solidFill>
                  <a:prstClr val="black"/>
                </a:solidFill>
                <a:latin typeface="Times New Roman" pitchFamily="18" charset="0"/>
              </a:rPr>
              <a:t>Q3. What is meant by the tern </a:t>
            </a:r>
            <a:r>
              <a:rPr lang="en-GB" altLang="en-US" i="1">
                <a:solidFill>
                  <a:prstClr val="black"/>
                </a:solidFill>
                <a:latin typeface="Times New Roman" pitchFamily="18" charset="0"/>
              </a:rPr>
              <a:t>in-bound</a:t>
            </a:r>
            <a:r>
              <a:rPr lang="en-GB" altLang="en-US">
                <a:solidFill>
                  <a:prstClr val="black"/>
                </a:solidFill>
                <a:latin typeface="Times New Roman" pitchFamily="18" charset="0"/>
              </a:rPr>
              <a:t> tourist (2 marks)</a:t>
            </a:r>
          </a:p>
        </p:txBody>
      </p:sp>
      <p:sp>
        <p:nvSpPr>
          <p:cNvPr id="73736" name="Text Box 8"/>
          <p:cNvSpPr txBox="1">
            <a:spLocks noChangeArrowheads="1"/>
          </p:cNvSpPr>
          <p:nvPr/>
        </p:nvSpPr>
        <p:spPr bwMode="auto">
          <a:xfrm>
            <a:off x="5715000" y="3357564"/>
            <a:ext cx="4953000" cy="119062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en-US">
                <a:solidFill>
                  <a:prstClr val="black"/>
                </a:solidFill>
                <a:latin typeface="Times New Roman" pitchFamily="18" charset="0"/>
              </a:rPr>
              <a:t>Q3. Using figure 4, explain the factors which a family would need to consider when planning their route by car from Belgium to the lake district (6 marks)</a:t>
            </a:r>
            <a:endParaRPr lang="en-US" altLang="en-US">
              <a:solidFill>
                <a:prstClr val="black"/>
              </a:solidFill>
              <a:latin typeface="Times New Roman" pitchFamily="18" charset="0"/>
            </a:endParaRPr>
          </a:p>
        </p:txBody>
      </p:sp>
      <p:sp>
        <p:nvSpPr>
          <p:cNvPr id="73737" name="Text Box 9"/>
          <p:cNvSpPr txBox="1">
            <a:spLocks noChangeArrowheads="1"/>
          </p:cNvSpPr>
          <p:nvPr/>
        </p:nvSpPr>
        <p:spPr bwMode="auto">
          <a:xfrm>
            <a:off x="1847851" y="4581526"/>
            <a:ext cx="3313113" cy="1190625"/>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en-US">
                <a:solidFill>
                  <a:prstClr val="black"/>
                </a:solidFill>
                <a:latin typeface="Times New Roman" pitchFamily="18" charset="0"/>
              </a:rPr>
              <a:t>This is worth 2 marks and so the examiner will be looking for a short straight forward answer.  You will need to say two things.</a:t>
            </a:r>
            <a:endParaRPr lang="en-US" altLang="en-US">
              <a:solidFill>
                <a:prstClr val="black"/>
              </a:solidFill>
              <a:latin typeface="Times New Roman" pitchFamily="18" charset="0"/>
            </a:endParaRPr>
          </a:p>
        </p:txBody>
      </p:sp>
      <p:sp>
        <p:nvSpPr>
          <p:cNvPr id="73738" name="Text Box 10"/>
          <p:cNvSpPr txBox="1">
            <a:spLocks noChangeArrowheads="1"/>
          </p:cNvSpPr>
          <p:nvPr/>
        </p:nvSpPr>
        <p:spPr bwMode="auto">
          <a:xfrm>
            <a:off x="5808663" y="4652963"/>
            <a:ext cx="4608512" cy="1465262"/>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en-US">
                <a:solidFill>
                  <a:prstClr val="black"/>
                </a:solidFill>
                <a:latin typeface="Times New Roman" pitchFamily="18" charset="0"/>
              </a:rPr>
              <a:t>This is worth 6 marks and so you will be expected to give a longer answer and it will be marked using levels.  You are always aiming for the highest level and so should give the differences, explain them and give examples.</a:t>
            </a:r>
            <a:endParaRPr lang="en-US" altLang="en-US">
              <a:solidFill>
                <a:prstClr val="black"/>
              </a:solidFill>
              <a:latin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ChangeArrowheads="1"/>
          </p:cNvSpPr>
          <p:nvPr/>
        </p:nvSpPr>
        <p:spPr bwMode="auto">
          <a:xfrm>
            <a:off x="1919289" y="1196976"/>
            <a:ext cx="85693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en-US" sz="2400" b="1">
                <a:solidFill>
                  <a:prstClr val="black"/>
                </a:solidFill>
                <a:latin typeface="Tahoma" pitchFamily="34" charset="0"/>
              </a:rPr>
              <a:t>4.  Use the space given as a guide for how much to write.</a:t>
            </a:r>
            <a:endParaRPr lang="en-US" altLang="en-US" sz="2400" b="1">
              <a:solidFill>
                <a:prstClr val="black"/>
              </a:solidFill>
              <a:latin typeface="Tahoma" pitchFamily="34" charset="0"/>
            </a:endParaRPr>
          </a:p>
        </p:txBody>
      </p:sp>
      <p:sp>
        <p:nvSpPr>
          <p:cNvPr id="74756" name="Text Box 4"/>
          <p:cNvSpPr txBox="1">
            <a:spLocks noChangeArrowheads="1"/>
          </p:cNvSpPr>
          <p:nvPr/>
        </p:nvSpPr>
        <p:spPr bwMode="auto">
          <a:xfrm>
            <a:off x="1847851" y="2205038"/>
            <a:ext cx="5091113" cy="4572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en-US" sz="2400">
                <a:solidFill>
                  <a:prstClr val="black"/>
                </a:solidFill>
                <a:latin typeface="Times New Roman" pitchFamily="18" charset="0"/>
              </a:rPr>
              <a:t>Q4.  What is a heritage coast (3 marks)</a:t>
            </a:r>
            <a:endParaRPr lang="en-US" altLang="en-US" sz="2400">
              <a:solidFill>
                <a:prstClr val="black"/>
              </a:solidFill>
              <a:latin typeface="Times New Roman" pitchFamily="18" charset="0"/>
            </a:endParaRPr>
          </a:p>
        </p:txBody>
      </p:sp>
      <p:sp>
        <p:nvSpPr>
          <p:cNvPr id="74757" name="Text Box 5"/>
          <p:cNvSpPr txBox="1">
            <a:spLocks noChangeArrowheads="1"/>
          </p:cNvSpPr>
          <p:nvPr/>
        </p:nvSpPr>
        <p:spPr bwMode="auto">
          <a:xfrm>
            <a:off x="1774826" y="2852738"/>
            <a:ext cx="3482975" cy="2308324"/>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en-US" sz="2400">
                <a:solidFill>
                  <a:prstClr val="black"/>
                </a:solidFill>
                <a:latin typeface="Times New Roman" pitchFamily="18" charset="0"/>
              </a:rPr>
              <a:t>A place by the sea ______ ____________________________________________________________________________________________</a:t>
            </a:r>
            <a:endParaRPr lang="en-US" altLang="en-US" sz="2400" u="sng">
              <a:solidFill>
                <a:prstClr val="black"/>
              </a:solidFill>
              <a:latin typeface="Times New Roman" pitchFamily="18" charset="0"/>
            </a:endParaRPr>
          </a:p>
        </p:txBody>
      </p:sp>
      <p:sp>
        <p:nvSpPr>
          <p:cNvPr id="74758" name="Text Box 6"/>
          <p:cNvSpPr txBox="1">
            <a:spLocks noChangeArrowheads="1"/>
          </p:cNvSpPr>
          <p:nvPr/>
        </p:nvSpPr>
        <p:spPr bwMode="auto">
          <a:xfrm>
            <a:off x="1847850" y="5373689"/>
            <a:ext cx="3024188" cy="915987"/>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en-US">
                <a:solidFill>
                  <a:prstClr val="black"/>
                </a:solidFill>
                <a:latin typeface="Times New Roman" pitchFamily="18" charset="0"/>
              </a:rPr>
              <a:t>This answer is clearly too short, lots of lines have been left empty.</a:t>
            </a:r>
            <a:endParaRPr lang="en-US" altLang="en-US">
              <a:solidFill>
                <a:prstClr val="black"/>
              </a:solidFill>
              <a:latin typeface="Times New Roman" pitchFamily="18" charset="0"/>
            </a:endParaRPr>
          </a:p>
        </p:txBody>
      </p:sp>
      <p:sp>
        <p:nvSpPr>
          <p:cNvPr id="74759" name="Text Box 7"/>
          <p:cNvSpPr txBox="1">
            <a:spLocks noChangeArrowheads="1"/>
          </p:cNvSpPr>
          <p:nvPr/>
        </p:nvSpPr>
        <p:spPr bwMode="auto">
          <a:xfrm>
            <a:off x="5791200" y="3429001"/>
            <a:ext cx="4876800" cy="1190625"/>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en-US">
                <a:solidFill>
                  <a:prstClr val="black"/>
                </a:solidFill>
                <a:latin typeface="Times New Roman" pitchFamily="18" charset="0"/>
              </a:rPr>
              <a:t>Heritage coasts cover most undeveloped parts of the UK coastline. It is a national project which aims to protect unspoilt parts of the coastline from tourism. The Pembrokeshire coast is an example</a:t>
            </a:r>
            <a:endParaRPr lang="en-US" altLang="en-US">
              <a:solidFill>
                <a:prstClr val="black"/>
              </a:solidFill>
              <a:latin typeface="Times New Roman" pitchFamily="18" charset="0"/>
            </a:endParaRPr>
          </a:p>
        </p:txBody>
      </p:sp>
      <p:sp>
        <p:nvSpPr>
          <p:cNvPr id="74760" name="Text Box 8"/>
          <p:cNvSpPr txBox="1">
            <a:spLocks noChangeArrowheads="1"/>
          </p:cNvSpPr>
          <p:nvPr/>
        </p:nvSpPr>
        <p:spPr bwMode="auto">
          <a:xfrm>
            <a:off x="5751514" y="5229225"/>
            <a:ext cx="4916487" cy="915988"/>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en-US">
                <a:solidFill>
                  <a:prstClr val="black"/>
                </a:solidFill>
                <a:latin typeface="Times New Roman" pitchFamily="18" charset="0"/>
              </a:rPr>
              <a:t>This answer uses all the space and tries to say at least 3 things about the place for the 3 marks available.</a:t>
            </a:r>
            <a:endParaRPr lang="en-US" altLang="en-US">
              <a:solidFill>
                <a:prstClr val="black"/>
              </a:solidFill>
              <a:latin typeface="Times New Roman" pitchFamily="18" charset="0"/>
            </a:endParaRPr>
          </a:p>
        </p:txBody>
      </p:sp>
      <p:sp>
        <p:nvSpPr>
          <p:cNvPr id="74761" name="Line 9"/>
          <p:cNvSpPr>
            <a:spLocks noChangeShapeType="1"/>
          </p:cNvSpPr>
          <p:nvPr/>
        </p:nvSpPr>
        <p:spPr bwMode="auto">
          <a:xfrm flipH="1" flipV="1">
            <a:off x="9336089" y="4797425"/>
            <a:ext cx="606425" cy="5159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latin typeface="Calibri"/>
            </a:endParaRPr>
          </a:p>
        </p:txBody>
      </p:sp>
      <p:sp>
        <p:nvSpPr>
          <p:cNvPr id="74762" name="Line 10"/>
          <p:cNvSpPr>
            <a:spLocks noChangeShapeType="1"/>
          </p:cNvSpPr>
          <p:nvPr/>
        </p:nvSpPr>
        <p:spPr bwMode="auto">
          <a:xfrm flipV="1">
            <a:off x="1847850" y="5013325"/>
            <a:ext cx="503238"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latin typeface="Calibri"/>
            </a:endParaRPr>
          </a:p>
        </p:txBody>
      </p:sp>
      <p:sp>
        <p:nvSpPr>
          <p:cNvPr id="3" name="TextBox 2">
            <a:extLst>
              <a:ext uri="{FF2B5EF4-FFF2-40B4-BE49-F238E27FC236}">
                <a16:creationId xmlns:a16="http://schemas.microsoft.com/office/drawing/2014/main" id="{B3E55643-DD04-0DB4-2911-C3656D1E8FE1}"/>
              </a:ext>
            </a:extLst>
          </p:cNvPr>
          <p:cNvSpPr txBox="1"/>
          <p:nvPr/>
        </p:nvSpPr>
        <p:spPr>
          <a:xfrm>
            <a:off x="1763552" y="198993"/>
            <a:ext cx="4583622" cy="400110"/>
          </a:xfrm>
          <a:prstGeom prst="rect">
            <a:avLst/>
          </a:prstGeom>
          <a:noFill/>
        </p:spPr>
        <p:txBody>
          <a:bodyPr wrap="square">
            <a:spAutoFit/>
          </a:bodyPr>
          <a:lstStyle/>
          <a:p>
            <a:pPr eaLnBrk="0" hangingPunct="0"/>
            <a:r>
              <a:rPr lang="en-GB" altLang="en-US" sz="2000" b="1" dirty="0">
                <a:solidFill>
                  <a:prstClr val="black"/>
                </a:solidFill>
                <a:latin typeface="Tahoma" pitchFamily="34" charset="0"/>
              </a:rPr>
              <a:t>Tips for Answering Questions</a:t>
            </a:r>
            <a:endParaRPr lang="en-US" altLang="en-US" sz="2000" b="1" dirty="0">
              <a:solidFill>
                <a:prstClr val="black"/>
              </a:solidFill>
              <a:latin typeface="Tahom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1676253" y="87339"/>
            <a:ext cx="62199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3200" b="1" dirty="0">
                <a:solidFill>
                  <a:prstClr val="black"/>
                </a:solidFill>
                <a:latin typeface="Tahoma" pitchFamily="34" charset="0"/>
              </a:rPr>
              <a:t>Tips for Answering Questions</a:t>
            </a:r>
            <a:endParaRPr lang="en-US" altLang="en-US" sz="3200" b="1" dirty="0">
              <a:solidFill>
                <a:prstClr val="black"/>
              </a:solidFill>
              <a:latin typeface="Tahoma" pitchFamily="34" charset="0"/>
            </a:endParaRPr>
          </a:p>
        </p:txBody>
      </p:sp>
      <p:sp>
        <p:nvSpPr>
          <p:cNvPr id="75779" name="Rectangle 3"/>
          <p:cNvSpPr>
            <a:spLocks noChangeArrowheads="1"/>
          </p:cNvSpPr>
          <p:nvPr/>
        </p:nvSpPr>
        <p:spPr bwMode="auto">
          <a:xfrm>
            <a:off x="2063751" y="1341438"/>
            <a:ext cx="81375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en-US" sz="2800" b="1">
                <a:solidFill>
                  <a:prstClr val="black"/>
                </a:solidFill>
                <a:latin typeface="Tahoma" pitchFamily="34" charset="0"/>
              </a:rPr>
              <a:t>5.  For longer questions take time to think and plan your answers (spider diagrams)</a:t>
            </a:r>
            <a:endParaRPr lang="en-US" altLang="en-US" sz="2800" b="1">
              <a:solidFill>
                <a:prstClr val="black"/>
              </a:solidFill>
              <a:latin typeface="Tahoma" pitchFamily="34" charset="0"/>
            </a:endParaRPr>
          </a:p>
        </p:txBody>
      </p:sp>
      <p:sp>
        <p:nvSpPr>
          <p:cNvPr id="75780" name="Text Box 4"/>
          <p:cNvSpPr txBox="1">
            <a:spLocks noChangeArrowheads="1"/>
          </p:cNvSpPr>
          <p:nvPr/>
        </p:nvSpPr>
        <p:spPr bwMode="auto">
          <a:xfrm>
            <a:off x="1774826" y="2708276"/>
            <a:ext cx="1800225" cy="22891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en-US">
                <a:solidFill>
                  <a:prstClr val="black"/>
                </a:solidFill>
                <a:latin typeface="Times New Roman" pitchFamily="18" charset="0"/>
              </a:rPr>
              <a:t>Q5.  Chose one tourist town and describe a suggested programme for visitors to have an interesting day</a:t>
            </a:r>
            <a:endParaRPr lang="en-US" altLang="en-US">
              <a:solidFill>
                <a:prstClr val="black"/>
              </a:solidFill>
              <a:latin typeface="Times New Roman" pitchFamily="18" charset="0"/>
            </a:endParaRPr>
          </a:p>
        </p:txBody>
      </p:sp>
      <p:sp>
        <p:nvSpPr>
          <p:cNvPr id="75781" name="Text Box 5"/>
          <p:cNvSpPr txBox="1">
            <a:spLocks noChangeArrowheads="1"/>
          </p:cNvSpPr>
          <p:nvPr/>
        </p:nvSpPr>
        <p:spPr bwMode="auto">
          <a:xfrm>
            <a:off x="6167438" y="4076700"/>
            <a:ext cx="1606550" cy="641350"/>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3600">
                <a:solidFill>
                  <a:prstClr val="black"/>
                </a:solidFill>
                <a:latin typeface="Times New Roman" pitchFamily="18" charset="0"/>
              </a:rPr>
              <a:t>London</a:t>
            </a:r>
            <a:endParaRPr lang="en-US" altLang="en-US" sz="2400">
              <a:solidFill>
                <a:prstClr val="black"/>
              </a:solidFill>
              <a:latin typeface="Times New Roman" pitchFamily="18" charset="0"/>
            </a:endParaRPr>
          </a:p>
        </p:txBody>
      </p:sp>
      <p:sp>
        <p:nvSpPr>
          <p:cNvPr id="75782" name="Text Box 6"/>
          <p:cNvSpPr txBox="1">
            <a:spLocks noChangeArrowheads="1"/>
          </p:cNvSpPr>
          <p:nvPr/>
        </p:nvSpPr>
        <p:spPr bwMode="auto">
          <a:xfrm>
            <a:off x="4008438" y="2997201"/>
            <a:ext cx="1873250" cy="1190625"/>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en-US" b="1" i="1">
                <a:solidFill>
                  <a:prstClr val="black"/>
                </a:solidFill>
                <a:latin typeface="Times New Roman" pitchFamily="18" charset="0"/>
              </a:rPr>
              <a:t>Museums</a:t>
            </a:r>
          </a:p>
          <a:p>
            <a:pPr algn="ctr" eaLnBrk="0" hangingPunct="0"/>
            <a:r>
              <a:rPr lang="en-US" altLang="en-US">
                <a:solidFill>
                  <a:prstClr val="black"/>
                </a:solidFill>
                <a:latin typeface="Times New Roman" pitchFamily="18" charset="0"/>
              </a:rPr>
              <a:t>e.g Science museum, British museum</a:t>
            </a:r>
          </a:p>
        </p:txBody>
      </p:sp>
      <p:sp>
        <p:nvSpPr>
          <p:cNvPr id="75783" name="Line 7"/>
          <p:cNvSpPr>
            <a:spLocks noChangeShapeType="1"/>
          </p:cNvSpPr>
          <p:nvPr/>
        </p:nvSpPr>
        <p:spPr bwMode="auto">
          <a:xfrm flipH="1" flipV="1">
            <a:off x="5664200" y="3789363"/>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latin typeface="Calibri"/>
            </a:endParaRPr>
          </a:p>
        </p:txBody>
      </p:sp>
      <p:sp>
        <p:nvSpPr>
          <p:cNvPr id="75784" name="Text Box 8"/>
          <p:cNvSpPr txBox="1">
            <a:spLocks noChangeArrowheads="1"/>
          </p:cNvSpPr>
          <p:nvPr/>
        </p:nvSpPr>
        <p:spPr bwMode="auto">
          <a:xfrm>
            <a:off x="6311901" y="2565401"/>
            <a:ext cx="1584325" cy="1190625"/>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en-US" b="1" i="1">
                <a:solidFill>
                  <a:prstClr val="black"/>
                </a:solidFill>
                <a:latin typeface="Times New Roman" pitchFamily="18" charset="0"/>
              </a:rPr>
              <a:t>Shopping</a:t>
            </a:r>
            <a:endParaRPr lang="en-GB" altLang="en-US">
              <a:solidFill>
                <a:prstClr val="black"/>
              </a:solidFill>
              <a:latin typeface="Times New Roman" pitchFamily="18" charset="0"/>
            </a:endParaRPr>
          </a:p>
          <a:p>
            <a:pPr algn="ctr" eaLnBrk="0" hangingPunct="0"/>
            <a:r>
              <a:rPr lang="en-GB" altLang="en-US">
                <a:solidFill>
                  <a:prstClr val="black"/>
                </a:solidFill>
                <a:latin typeface="Times New Roman" pitchFamily="18" charset="0"/>
              </a:rPr>
              <a:t>Oxford street, covent garden</a:t>
            </a:r>
          </a:p>
          <a:p>
            <a:pPr algn="ctr" eaLnBrk="0" hangingPunct="0"/>
            <a:endParaRPr lang="en-US" altLang="en-US">
              <a:solidFill>
                <a:prstClr val="black"/>
              </a:solidFill>
              <a:latin typeface="Times New Roman" pitchFamily="18" charset="0"/>
            </a:endParaRPr>
          </a:p>
        </p:txBody>
      </p:sp>
      <p:sp>
        <p:nvSpPr>
          <p:cNvPr id="75785" name="Text Box 9"/>
          <p:cNvSpPr txBox="1">
            <a:spLocks noChangeArrowheads="1"/>
          </p:cNvSpPr>
          <p:nvPr/>
        </p:nvSpPr>
        <p:spPr bwMode="auto">
          <a:xfrm>
            <a:off x="3719513" y="5084764"/>
            <a:ext cx="2735262" cy="1190625"/>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b="1" i="1">
                <a:solidFill>
                  <a:prstClr val="black"/>
                </a:solidFill>
                <a:latin typeface="Times New Roman" pitchFamily="18" charset="0"/>
              </a:rPr>
              <a:t>Transport</a:t>
            </a:r>
            <a:endParaRPr lang="en-US" altLang="en-US">
              <a:solidFill>
                <a:prstClr val="black"/>
              </a:solidFill>
              <a:latin typeface="Times New Roman" pitchFamily="18" charset="0"/>
            </a:endParaRPr>
          </a:p>
          <a:p>
            <a:pPr algn="ctr" eaLnBrk="0" hangingPunct="0"/>
            <a:r>
              <a:rPr lang="en-US" altLang="en-US">
                <a:solidFill>
                  <a:prstClr val="black"/>
                </a:solidFill>
                <a:latin typeface="Times New Roman" pitchFamily="18" charset="0"/>
              </a:rPr>
              <a:t>use the underground, or ferry in docklands on Thames, or do a bus tour</a:t>
            </a:r>
          </a:p>
        </p:txBody>
      </p:sp>
      <p:sp>
        <p:nvSpPr>
          <p:cNvPr id="75786" name="Text Box 10"/>
          <p:cNvSpPr txBox="1">
            <a:spLocks noChangeArrowheads="1"/>
          </p:cNvSpPr>
          <p:nvPr/>
        </p:nvSpPr>
        <p:spPr bwMode="auto">
          <a:xfrm>
            <a:off x="7680326" y="5084764"/>
            <a:ext cx="2416175" cy="1190625"/>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en-US" b="1" i="1">
                <a:solidFill>
                  <a:prstClr val="black"/>
                </a:solidFill>
                <a:latin typeface="Times New Roman" pitchFamily="18" charset="0"/>
              </a:rPr>
              <a:t>Food</a:t>
            </a:r>
          </a:p>
          <a:p>
            <a:pPr algn="ctr" eaLnBrk="0" hangingPunct="0"/>
            <a:r>
              <a:rPr lang="en-GB" altLang="en-US">
                <a:solidFill>
                  <a:prstClr val="black"/>
                </a:solidFill>
                <a:latin typeface="Times New Roman" pitchFamily="18" charset="0"/>
              </a:rPr>
              <a:t>Go to the river and have food. Or take a picnic into Regents park</a:t>
            </a:r>
            <a:endParaRPr lang="en-US" altLang="en-US">
              <a:solidFill>
                <a:prstClr val="black"/>
              </a:solidFill>
              <a:latin typeface="Times New Roman" pitchFamily="18" charset="0"/>
            </a:endParaRPr>
          </a:p>
        </p:txBody>
      </p:sp>
      <p:sp>
        <p:nvSpPr>
          <p:cNvPr id="75787" name="Line 11"/>
          <p:cNvSpPr>
            <a:spLocks noChangeShapeType="1"/>
          </p:cNvSpPr>
          <p:nvPr/>
        </p:nvSpPr>
        <p:spPr bwMode="auto">
          <a:xfrm>
            <a:off x="7896225" y="4581525"/>
            <a:ext cx="914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latin typeface="Calibri"/>
            </a:endParaRPr>
          </a:p>
        </p:txBody>
      </p:sp>
      <p:sp>
        <p:nvSpPr>
          <p:cNvPr id="75788" name="Line 12"/>
          <p:cNvSpPr>
            <a:spLocks noChangeShapeType="1"/>
          </p:cNvSpPr>
          <p:nvPr/>
        </p:nvSpPr>
        <p:spPr bwMode="auto">
          <a:xfrm flipV="1">
            <a:off x="6816725" y="3573463"/>
            <a:ext cx="228600" cy="673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latin typeface="Calibri"/>
            </a:endParaRPr>
          </a:p>
        </p:txBody>
      </p:sp>
      <p:sp>
        <p:nvSpPr>
          <p:cNvPr id="75789" name="Text Box 13"/>
          <p:cNvSpPr txBox="1">
            <a:spLocks noChangeArrowheads="1"/>
          </p:cNvSpPr>
          <p:nvPr/>
        </p:nvSpPr>
        <p:spPr bwMode="auto">
          <a:xfrm>
            <a:off x="8256589" y="2708275"/>
            <a:ext cx="2179637" cy="915988"/>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b="1" i="1">
                <a:solidFill>
                  <a:prstClr val="black"/>
                </a:solidFill>
                <a:latin typeface="Times New Roman" pitchFamily="18" charset="0"/>
              </a:rPr>
              <a:t>Visit historic sites</a:t>
            </a:r>
          </a:p>
          <a:p>
            <a:pPr algn="ctr" eaLnBrk="0" hangingPunct="0"/>
            <a:r>
              <a:rPr lang="en-US" altLang="en-US">
                <a:solidFill>
                  <a:prstClr val="black"/>
                </a:solidFill>
                <a:latin typeface="Times New Roman" pitchFamily="18" charset="0"/>
              </a:rPr>
              <a:t>Tower of London, Buckingham palace</a:t>
            </a:r>
          </a:p>
        </p:txBody>
      </p:sp>
      <p:sp>
        <p:nvSpPr>
          <p:cNvPr id="75790" name="Text Box 14"/>
          <p:cNvSpPr txBox="1">
            <a:spLocks noChangeArrowheads="1"/>
          </p:cNvSpPr>
          <p:nvPr/>
        </p:nvSpPr>
        <p:spPr bwMode="auto">
          <a:xfrm>
            <a:off x="1774826" y="5157789"/>
            <a:ext cx="1584325" cy="1190625"/>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en-US">
                <a:solidFill>
                  <a:prstClr val="black"/>
                </a:solidFill>
                <a:latin typeface="Times New Roman" pitchFamily="18" charset="0"/>
              </a:rPr>
              <a:t>Words in </a:t>
            </a:r>
            <a:r>
              <a:rPr lang="en-GB" altLang="en-US" b="1" i="1">
                <a:solidFill>
                  <a:prstClr val="black"/>
                </a:solidFill>
                <a:latin typeface="Times New Roman" pitchFamily="18" charset="0"/>
              </a:rPr>
              <a:t>bold</a:t>
            </a:r>
            <a:r>
              <a:rPr lang="en-GB" altLang="en-US">
                <a:solidFill>
                  <a:prstClr val="black"/>
                </a:solidFill>
                <a:latin typeface="Times New Roman" pitchFamily="18" charset="0"/>
              </a:rPr>
              <a:t> are the plan you would write!</a:t>
            </a:r>
            <a:endParaRPr lang="en-US" altLang="en-US">
              <a:solidFill>
                <a:prstClr val="black"/>
              </a:solidFill>
              <a:latin typeface="Times New Roman" pitchFamily="18" charset="0"/>
            </a:endParaRPr>
          </a:p>
        </p:txBody>
      </p:sp>
      <p:sp>
        <p:nvSpPr>
          <p:cNvPr id="75791" name="Line 15"/>
          <p:cNvSpPr>
            <a:spLocks noChangeShapeType="1"/>
          </p:cNvSpPr>
          <p:nvPr/>
        </p:nvSpPr>
        <p:spPr bwMode="auto">
          <a:xfrm flipV="1">
            <a:off x="7535863" y="3284538"/>
            <a:ext cx="990600" cy="969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latin typeface="Calibri"/>
            </a:endParaRPr>
          </a:p>
        </p:txBody>
      </p:sp>
      <p:sp>
        <p:nvSpPr>
          <p:cNvPr id="75792" name="Line 16"/>
          <p:cNvSpPr>
            <a:spLocks noChangeShapeType="1"/>
          </p:cNvSpPr>
          <p:nvPr/>
        </p:nvSpPr>
        <p:spPr bwMode="auto">
          <a:xfrm flipH="1">
            <a:off x="5448301" y="4724401"/>
            <a:ext cx="504825"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prstClr val="black"/>
              </a:solidFill>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794479" y="163165"/>
            <a:ext cx="54617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2800" b="1" dirty="0">
                <a:solidFill>
                  <a:prstClr val="black"/>
                </a:solidFill>
                <a:latin typeface="Tahoma" pitchFamily="34" charset="0"/>
              </a:rPr>
              <a:t>Tips for Answering Questions</a:t>
            </a:r>
            <a:endParaRPr lang="en-US" altLang="en-US" sz="2800" b="1" dirty="0">
              <a:solidFill>
                <a:prstClr val="black"/>
              </a:solidFill>
              <a:latin typeface="Tahoma" pitchFamily="34" charset="0"/>
            </a:endParaRPr>
          </a:p>
        </p:txBody>
      </p:sp>
      <p:sp>
        <p:nvSpPr>
          <p:cNvPr id="77827" name="Rectangle 3"/>
          <p:cNvSpPr>
            <a:spLocks noChangeArrowheads="1"/>
          </p:cNvSpPr>
          <p:nvPr/>
        </p:nvSpPr>
        <p:spPr bwMode="auto">
          <a:xfrm>
            <a:off x="2135188" y="1125538"/>
            <a:ext cx="777716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r>
              <a:rPr lang="en-GB" altLang="en-US">
                <a:solidFill>
                  <a:prstClr val="black"/>
                </a:solidFill>
                <a:latin typeface="Tahoma" pitchFamily="34" charset="0"/>
              </a:rPr>
              <a:t>Attempt every question.  </a:t>
            </a:r>
          </a:p>
          <a:p>
            <a:pPr eaLnBrk="0" hangingPunct="0">
              <a:buFontTx/>
              <a:buChar char="•"/>
            </a:pPr>
            <a:endParaRPr lang="en-GB" altLang="en-US">
              <a:solidFill>
                <a:prstClr val="black"/>
              </a:solidFill>
              <a:latin typeface="Tahoma" pitchFamily="34" charset="0"/>
            </a:endParaRPr>
          </a:p>
          <a:p>
            <a:pPr eaLnBrk="0" hangingPunct="0"/>
            <a:r>
              <a:rPr lang="en-GB" altLang="en-US">
                <a:solidFill>
                  <a:prstClr val="black"/>
                </a:solidFill>
                <a:latin typeface="Tahoma" pitchFamily="34" charset="0"/>
              </a:rPr>
              <a:t>If you are stuck on a question leave it and come back to it later.  </a:t>
            </a:r>
          </a:p>
          <a:p>
            <a:pPr eaLnBrk="0" hangingPunct="0">
              <a:buFontTx/>
              <a:buChar char="•"/>
            </a:pPr>
            <a:endParaRPr lang="en-GB" altLang="en-US">
              <a:solidFill>
                <a:prstClr val="black"/>
              </a:solidFill>
              <a:latin typeface="Tahoma" pitchFamily="34" charset="0"/>
            </a:endParaRPr>
          </a:p>
          <a:p>
            <a:pPr eaLnBrk="0" hangingPunct="0"/>
            <a:r>
              <a:rPr lang="en-GB" altLang="en-US">
                <a:solidFill>
                  <a:prstClr val="black"/>
                </a:solidFill>
                <a:latin typeface="Tahoma" pitchFamily="34" charset="0"/>
              </a:rPr>
              <a:t>Make a guess if all else fails (never leave blanks, you can’t lose marks for wrong answers but a guess may gain you some marks).</a:t>
            </a:r>
            <a:endParaRPr lang="en-US" altLang="en-US">
              <a:solidFill>
                <a:prstClr val="black"/>
              </a:solidFill>
              <a:latin typeface="Tahoma" pitchFamily="34" charset="0"/>
            </a:endParaRPr>
          </a:p>
        </p:txBody>
      </p:sp>
      <p:sp>
        <p:nvSpPr>
          <p:cNvPr id="77828" name="Text Box 4"/>
          <p:cNvSpPr txBox="1">
            <a:spLocks noChangeArrowheads="1"/>
          </p:cNvSpPr>
          <p:nvPr/>
        </p:nvSpPr>
        <p:spPr bwMode="auto">
          <a:xfrm>
            <a:off x="7967664" y="4437063"/>
            <a:ext cx="1920875" cy="457200"/>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2400">
                <a:solidFill>
                  <a:prstClr val="black"/>
                </a:solidFill>
                <a:latin typeface="Tahoma" pitchFamily="34" charset="0"/>
              </a:rPr>
              <a:t>Lucky guess!</a:t>
            </a:r>
            <a:endParaRPr lang="en-US" altLang="en-US" sz="2400">
              <a:solidFill>
                <a:prstClr val="black"/>
              </a:solidFill>
              <a:latin typeface="Times New Roman" pitchFamily="18" charset="0"/>
            </a:endParaRPr>
          </a:p>
        </p:txBody>
      </p:sp>
      <p:sp>
        <p:nvSpPr>
          <p:cNvPr id="77829" name="Text Box 5"/>
          <p:cNvSpPr txBox="1">
            <a:spLocks noChangeArrowheads="1"/>
          </p:cNvSpPr>
          <p:nvPr/>
        </p:nvSpPr>
        <p:spPr bwMode="auto">
          <a:xfrm>
            <a:off x="2495551" y="3429000"/>
            <a:ext cx="2447925" cy="2308324"/>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en-US" sz="2400">
                <a:solidFill>
                  <a:prstClr val="black"/>
                </a:solidFill>
                <a:latin typeface="Tahoma" pitchFamily="34" charset="0"/>
              </a:rPr>
              <a:t>If you can’t remember all the details, write as many as you can and guess the rest.</a:t>
            </a:r>
            <a:endParaRPr lang="en-US" altLang="en-US" sz="2400">
              <a:solidFill>
                <a:prstClr val="black"/>
              </a:solidFill>
              <a:latin typeface="Times New Roman" pitchFamily="18" charset="0"/>
            </a:endParaRPr>
          </a:p>
        </p:txBody>
      </p:sp>
      <p:pic>
        <p:nvPicPr>
          <p:cNvPr id="77830" name="Picture 6" descr="lightbul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9738" y="3213101"/>
            <a:ext cx="1727200" cy="2563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703512" y="116633"/>
            <a:ext cx="62199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3200" b="1" dirty="0">
                <a:solidFill>
                  <a:prstClr val="black"/>
                </a:solidFill>
                <a:latin typeface="Tahoma" pitchFamily="34" charset="0"/>
              </a:rPr>
              <a:t>Tips for Answering Questions</a:t>
            </a:r>
            <a:endParaRPr lang="en-US" altLang="en-US" sz="3200" b="1" dirty="0">
              <a:solidFill>
                <a:prstClr val="black"/>
              </a:solidFill>
              <a:latin typeface="Tahoma" pitchFamily="34" charset="0"/>
            </a:endParaRPr>
          </a:p>
        </p:txBody>
      </p:sp>
      <p:sp>
        <p:nvSpPr>
          <p:cNvPr id="78851" name="Rectangle 3"/>
          <p:cNvSpPr>
            <a:spLocks noChangeArrowheads="1"/>
          </p:cNvSpPr>
          <p:nvPr/>
        </p:nvSpPr>
        <p:spPr bwMode="auto">
          <a:xfrm>
            <a:off x="3071814" y="1412876"/>
            <a:ext cx="640873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2800">
                <a:solidFill>
                  <a:prstClr val="black"/>
                </a:solidFill>
                <a:latin typeface="Tahoma" pitchFamily="34" charset="0"/>
              </a:rPr>
              <a:t>Do not rush.  People always finish early.  It is better to plan and answer properly than make silly mistakes and then sit waiting for the end.</a:t>
            </a:r>
          </a:p>
        </p:txBody>
      </p:sp>
      <p:pic>
        <p:nvPicPr>
          <p:cNvPr id="78852" name="Picture 4" descr="a cartoon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326" y="3500438"/>
            <a:ext cx="1998663" cy="2405062"/>
          </a:xfrm>
          <a:prstGeom prst="rect">
            <a:avLst/>
          </a:prstGeom>
          <a:noFill/>
          <a:extLst>
            <a:ext uri="{909E8E84-426E-40DD-AFC4-6F175D3DCCD1}">
              <a14:hiddenFill xmlns:a14="http://schemas.microsoft.com/office/drawing/2010/main">
                <a:solidFill>
                  <a:srgbClr val="FFFFFF"/>
                </a:solidFill>
              </a14:hiddenFill>
            </a:ext>
          </a:extLst>
        </p:spPr>
      </p:pic>
      <p:pic>
        <p:nvPicPr>
          <p:cNvPr id="78853" name="Picture 5" descr="clock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1" y="3543300"/>
            <a:ext cx="1382713" cy="233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3465" y="1060444"/>
            <a:ext cx="4874357" cy="461665"/>
          </a:xfrm>
          <a:prstGeom prst="rect">
            <a:avLst/>
          </a:prstGeom>
          <a:noFill/>
        </p:spPr>
        <p:txBody>
          <a:bodyPr wrap="square" rtlCol="0">
            <a:spAutoFit/>
          </a:bodyPr>
          <a:lstStyle/>
          <a:p>
            <a:r>
              <a:rPr lang="en-GB" sz="2400" b="1" dirty="0">
                <a:solidFill>
                  <a:prstClr val="black"/>
                </a:solidFill>
                <a:latin typeface="Calibri"/>
              </a:rPr>
              <a:t>Support in English</a:t>
            </a:r>
          </a:p>
        </p:txBody>
      </p:sp>
      <p:sp>
        <p:nvSpPr>
          <p:cNvPr id="3" name="TextBox 2"/>
          <p:cNvSpPr txBox="1"/>
          <p:nvPr/>
        </p:nvSpPr>
        <p:spPr>
          <a:xfrm>
            <a:off x="1837124" y="1556792"/>
            <a:ext cx="8435340" cy="193899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a:solidFill>
                  <a:prstClr val="black"/>
                </a:solidFill>
                <a:latin typeface="Calibri"/>
              </a:rPr>
              <a:t>Day-to-day effort in lessons is key.</a:t>
            </a:r>
          </a:p>
          <a:p>
            <a:pPr marL="285750" indent="-285750">
              <a:lnSpc>
                <a:spcPct val="150000"/>
              </a:lnSpc>
              <a:buFont typeface="Arial" panose="020B0604020202020204" pitchFamily="34" charset="0"/>
              <a:buChar char="•"/>
            </a:pPr>
            <a:r>
              <a:rPr lang="en-GB" sz="2000" dirty="0">
                <a:solidFill>
                  <a:prstClr val="black"/>
                </a:solidFill>
                <a:latin typeface="Calibri"/>
              </a:rPr>
              <a:t>Revision sessions after school.</a:t>
            </a:r>
          </a:p>
          <a:p>
            <a:pPr marL="285750" indent="-285750">
              <a:lnSpc>
                <a:spcPct val="150000"/>
              </a:lnSpc>
              <a:buFont typeface="Arial" panose="020B0604020202020204" pitchFamily="34" charset="0"/>
              <a:buChar char="•"/>
            </a:pPr>
            <a:r>
              <a:rPr lang="en-GB" sz="2000" dirty="0">
                <a:solidFill>
                  <a:prstClr val="black"/>
                </a:solidFill>
                <a:latin typeface="Calibri"/>
              </a:rPr>
              <a:t>CGP Revision Guides can be purchased.</a:t>
            </a:r>
          </a:p>
          <a:p>
            <a:pPr marL="285750" indent="-285750">
              <a:lnSpc>
                <a:spcPct val="150000"/>
              </a:lnSpc>
              <a:buFont typeface="Arial" panose="020B0604020202020204" pitchFamily="34" charset="0"/>
              <a:buChar char="•"/>
            </a:pPr>
            <a:r>
              <a:rPr lang="en-GB" sz="2000" dirty="0">
                <a:solidFill>
                  <a:prstClr val="black"/>
                </a:solidFill>
                <a:latin typeface="Calibri"/>
              </a:rPr>
              <a:t>Watch Mr. </a:t>
            </a:r>
            <a:r>
              <a:rPr lang="en-GB" sz="2000" dirty="0" err="1">
                <a:solidFill>
                  <a:prstClr val="black"/>
                </a:solidFill>
                <a:latin typeface="Calibri"/>
              </a:rPr>
              <a:t>Bruff</a:t>
            </a:r>
            <a:r>
              <a:rPr lang="en-GB" sz="2000" dirty="0">
                <a:solidFill>
                  <a:prstClr val="black"/>
                </a:solidFill>
                <a:latin typeface="Calibri"/>
              </a:rPr>
              <a:t> YouTube channel – it is amazing</a:t>
            </a:r>
          </a:p>
        </p:txBody>
      </p:sp>
      <p:sp>
        <p:nvSpPr>
          <p:cNvPr id="4" name="TextBox 3"/>
          <p:cNvSpPr txBox="1"/>
          <p:nvPr/>
        </p:nvSpPr>
        <p:spPr>
          <a:xfrm>
            <a:off x="1775521" y="404664"/>
            <a:ext cx="8617473" cy="369332"/>
          </a:xfrm>
          <a:prstGeom prst="rect">
            <a:avLst/>
          </a:prstGeom>
          <a:noFill/>
        </p:spPr>
        <p:txBody>
          <a:bodyPr wrap="square" rtlCol="0">
            <a:spAutoFit/>
          </a:bodyPr>
          <a:lstStyle/>
          <a:p>
            <a:r>
              <a:rPr lang="en-GB" b="1" dirty="0">
                <a:solidFill>
                  <a:prstClr val="black"/>
                </a:solidFill>
                <a:latin typeface="Calibri"/>
              </a:rPr>
              <a:t>More Top Tips – Support in English</a:t>
            </a:r>
          </a:p>
        </p:txBody>
      </p:sp>
    </p:spTree>
    <p:extLst>
      <p:ext uri="{BB962C8B-B14F-4D97-AF65-F5344CB8AC3E}">
        <p14:creationId xmlns:p14="http://schemas.microsoft.com/office/powerpoint/2010/main" val="1761321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368"/>
          <a:stretch/>
        </p:blipFill>
        <p:spPr bwMode="auto">
          <a:xfrm>
            <a:off x="1659001" y="1268760"/>
            <a:ext cx="8661615"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75521" y="404664"/>
            <a:ext cx="8617473" cy="369332"/>
          </a:xfrm>
          <a:prstGeom prst="rect">
            <a:avLst/>
          </a:prstGeom>
          <a:noFill/>
        </p:spPr>
        <p:txBody>
          <a:bodyPr wrap="square" rtlCol="0">
            <a:spAutoFit/>
          </a:bodyPr>
          <a:lstStyle/>
          <a:p>
            <a:r>
              <a:rPr lang="en-GB" b="1" dirty="0">
                <a:solidFill>
                  <a:prstClr val="black"/>
                </a:solidFill>
                <a:latin typeface="Calibri"/>
              </a:rPr>
              <a:t>More Top Tips – Support in English</a:t>
            </a:r>
          </a:p>
        </p:txBody>
      </p:sp>
    </p:spTree>
    <p:extLst>
      <p:ext uri="{BB962C8B-B14F-4D97-AF65-F5344CB8AC3E}">
        <p14:creationId xmlns:p14="http://schemas.microsoft.com/office/powerpoint/2010/main" val="249274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964" y="971620"/>
            <a:ext cx="9121566" cy="5130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71664" y="1412776"/>
            <a:ext cx="2503828"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33" name="Rectangle 32"/>
          <p:cNvSpPr/>
          <p:nvPr/>
        </p:nvSpPr>
        <p:spPr>
          <a:xfrm>
            <a:off x="3071664" y="2276872"/>
            <a:ext cx="1368152"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34" name="Rectangle 33"/>
          <p:cNvSpPr/>
          <p:nvPr/>
        </p:nvSpPr>
        <p:spPr>
          <a:xfrm>
            <a:off x="6699560" y="3212976"/>
            <a:ext cx="1368152"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35" name="Rectangle 34"/>
          <p:cNvSpPr/>
          <p:nvPr/>
        </p:nvSpPr>
        <p:spPr>
          <a:xfrm>
            <a:off x="3128628" y="4221088"/>
            <a:ext cx="1368152"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36" name="Rectangle 35"/>
          <p:cNvSpPr/>
          <p:nvPr/>
        </p:nvSpPr>
        <p:spPr>
          <a:xfrm>
            <a:off x="7781787" y="5157192"/>
            <a:ext cx="1368152"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8" name="TextBox 7"/>
          <p:cNvSpPr txBox="1"/>
          <p:nvPr/>
        </p:nvSpPr>
        <p:spPr>
          <a:xfrm>
            <a:off x="1775521" y="404664"/>
            <a:ext cx="8617473" cy="369332"/>
          </a:xfrm>
          <a:prstGeom prst="rect">
            <a:avLst/>
          </a:prstGeom>
          <a:noFill/>
        </p:spPr>
        <p:txBody>
          <a:bodyPr wrap="square" rtlCol="0">
            <a:spAutoFit/>
          </a:bodyPr>
          <a:lstStyle/>
          <a:p>
            <a:r>
              <a:rPr lang="en-GB" b="1" dirty="0">
                <a:solidFill>
                  <a:prstClr val="black"/>
                </a:solidFill>
                <a:latin typeface="Calibri"/>
              </a:rPr>
              <a:t>More Top Tips – Support in English</a:t>
            </a:r>
          </a:p>
        </p:txBody>
      </p:sp>
    </p:spTree>
    <p:extLst>
      <p:ext uri="{BB962C8B-B14F-4D97-AF65-F5344CB8AC3E}">
        <p14:creationId xmlns:p14="http://schemas.microsoft.com/office/powerpoint/2010/main" val="357305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75D92-A7D5-F75E-B787-17C86C1D78AE}"/>
              </a:ext>
            </a:extLst>
          </p:cNvPr>
          <p:cNvSpPr>
            <a:spLocks noGrp="1"/>
          </p:cNvSpPr>
          <p:nvPr>
            <p:ph type="title"/>
          </p:nvPr>
        </p:nvSpPr>
        <p:spPr/>
        <p:txBody>
          <a:bodyPr/>
          <a:lstStyle/>
          <a:p>
            <a:r>
              <a:rPr lang="en-GB"/>
              <a:t>Y11 Mantra</a:t>
            </a:r>
          </a:p>
        </p:txBody>
      </p:sp>
      <p:sp>
        <p:nvSpPr>
          <p:cNvPr id="3" name="Content Placeholder 2">
            <a:extLst>
              <a:ext uri="{FF2B5EF4-FFF2-40B4-BE49-F238E27FC236}">
                <a16:creationId xmlns:a16="http://schemas.microsoft.com/office/drawing/2014/main" id="{1BE853F3-D1AA-E1D9-2A4A-60320D5F0CD7}"/>
              </a:ext>
            </a:extLst>
          </p:cNvPr>
          <p:cNvSpPr>
            <a:spLocks noGrp="1"/>
          </p:cNvSpPr>
          <p:nvPr>
            <p:ph idx="1"/>
          </p:nvPr>
        </p:nvSpPr>
        <p:spPr>
          <a:xfrm>
            <a:off x="527381" y="2071076"/>
            <a:ext cx="11040203" cy="3878203"/>
          </a:xfrm>
        </p:spPr>
        <p:txBody>
          <a:bodyPr/>
          <a:lstStyle/>
          <a:p>
            <a:pPr marL="0" indent="0" algn="ctr">
              <a:buNone/>
            </a:pPr>
            <a:r>
              <a:rPr lang="en-GB" sz="6000"/>
              <a:t>“Be selfish for my grade”</a:t>
            </a:r>
          </a:p>
        </p:txBody>
      </p:sp>
      <p:sp>
        <p:nvSpPr>
          <p:cNvPr id="4" name="Slide Number Placeholder 3">
            <a:extLst>
              <a:ext uri="{FF2B5EF4-FFF2-40B4-BE49-F238E27FC236}">
                <a16:creationId xmlns:a16="http://schemas.microsoft.com/office/drawing/2014/main" id="{B11E4990-C1F9-709C-59C4-F922284086EA}"/>
              </a:ext>
            </a:extLst>
          </p:cNvPr>
          <p:cNvSpPr>
            <a:spLocks noGrp="1"/>
          </p:cNvSpPr>
          <p:nvPr>
            <p:ph type="sldNum" sz="quarter" idx="10"/>
          </p:nvPr>
        </p:nvSpPr>
        <p:spPr>
          <a:xfrm>
            <a:off x="9012238" y="6118225"/>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kern="1200">
                <a:solidFill>
                  <a:srgbClr val="052264"/>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FD9D24A-E341-4533-896F-2C6B12BF37F2}" type="slidenum">
              <a:rPr kumimoji="0" lang="en-GB" altLang="en-US" sz="1100" b="0" i="0" u="none" strike="noStrike" kern="1200" cap="none" spc="0" normalizeH="0" baseline="0" noProof="0" smtClean="0">
                <a:ln>
                  <a:noFill/>
                </a:ln>
                <a:solidFill>
                  <a:srgbClr val="052264"/>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altLang="en-US" sz="1100" b="0" i="0" u="none" strike="noStrike" kern="1200" cap="none" spc="0" normalizeH="0" baseline="0" noProof="0">
              <a:ln>
                <a:noFill/>
              </a:ln>
              <a:solidFill>
                <a:srgbClr val="052264"/>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01416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3465" y="1060444"/>
            <a:ext cx="4874357" cy="461665"/>
          </a:xfrm>
          <a:prstGeom prst="rect">
            <a:avLst/>
          </a:prstGeom>
          <a:noFill/>
        </p:spPr>
        <p:txBody>
          <a:bodyPr wrap="square" rtlCol="0">
            <a:spAutoFit/>
          </a:bodyPr>
          <a:lstStyle/>
          <a:p>
            <a:r>
              <a:rPr lang="en-GB" sz="2400" b="1" dirty="0">
                <a:solidFill>
                  <a:prstClr val="black"/>
                </a:solidFill>
                <a:latin typeface="Calibri"/>
              </a:rPr>
              <a:t>Support in Maths</a:t>
            </a:r>
          </a:p>
        </p:txBody>
      </p:sp>
      <p:sp>
        <p:nvSpPr>
          <p:cNvPr id="3" name="TextBox 2"/>
          <p:cNvSpPr txBox="1"/>
          <p:nvPr/>
        </p:nvSpPr>
        <p:spPr>
          <a:xfrm>
            <a:off x="1837124" y="1556792"/>
            <a:ext cx="8435340" cy="28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a:solidFill>
                  <a:prstClr val="black"/>
                </a:solidFill>
                <a:latin typeface="Calibri"/>
              </a:rPr>
              <a:t>The best way to revise for Maths is by doing lots and lots of questions.  The revision tactics that are used for other subjects [like taking notes or drawing mind maps] won’t work as well for Maths compared with doing lots of </a:t>
            </a:r>
            <a:r>
              <a:rPr lang="en-GB" sz="2000" b="1" dirty="0">
                <a:solidFill>
                  <a:prstClr val="black"/>
                </a:solidFill>
                <a:latin typeface="Calibri"/>
              </a:rPr>
              <a:t>practice questions.</a:t>
            </a:r>
          </a:p>
          <a:p>
            <a:pPr marL="285750" indent="-285750">
              <a:lnSpc>
                <a:spcPct val="150000"/>
              </a:lnSpc>
              <a:buFont typeface="Arial" panose="020B0604020202020204" pitchFamily="34" charset="0"/>
              <a:buChar char="•"/>
            </a:pPr>
            <a:r>
              <a:rPr lang="en-GB" sz="2000" dirty="0">
                <a:solidFill>
                  <a:prstClr val="black"/>
                </a:solidFill>
                <a:latin typeface="Calibri"/>
              </a:rPr>
              <a:t>Little and often – </a:t>
            </a:r>
            <a:r>
              <a:rPr lang="en-GB" sz="2000" b="1" dirty="0">
                <a:solidFill>
                  <a:prstClr val="black"/>
                </a:solidFill>
                <a:latin typeface="Calibri"/>
              </a:rPr>
              <a:t>STARTING NOW </a:t>
            </a:r>
            <a:r>
              <a:rPr lang="en-GB" sz="2000" dirty="0">
                <a:solidFill>
                  <a:prstClr val="black"/>
                </a:solidFill>
                <a:latin typeface="Calibri"/>
              </a:rPr>
              <a:t>– will mean there isn’t much pressure in May and June.</a:t>
            </a:r>
          </a:p>
        </p:txBody>
      </p:sp>
    </p:spTree>
    <p:extLst>
      <p:ext uri="{BB962C8B-B14F-4D97-AF65-F5344CB8AC3E}">
        <p14:creationId xmlns:p14="http://schemas.microsoft.com/office/powerpoint/2010/main" val="1357220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3465" y="1060444"/>
            <a:ext cx="4874357" cy="461665"/>
          </a:xfrm>
          <a:prstGeom prst="rect">
            <a:avLst/>
          </a:prstGeom>
          <a:noFill/>
        </p:spPr>
        <p:txBody>
          <a:bodyPr wrap="square" rtlCol="0">
            <a:spAutoFit/>
          </a:bodyPr>
          <a:lstStyle/>
          <a:p>
            <a:r>
              <a:rPr lang="en-GB" sz="2400" b="1" dirty="0">
                <a:solidFill>
                  <a:prstClr val="black"/>
                </a:solidFill>
                <a:latin typeface="Calibri"/>
              </a:rPr>
              <a:t>Key Maths websites</a:t>
            </a:r>
          </a:p>
        </p:txBody>
      </p:sp>
      <p:sp>
        <p:nvSpPr>
          <p:cNvPr id="33" name="TextBox 32"/>
          <p:cNvSpPr txBox="1"/>
          <p:nvPr/>
        </p:nvSpPr>
        <p:spPr>
          <a:xfrm>
            <a:off x="1781290" y="3353217"/>
            <a:ext cx="3450615"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prstClr val="black"/>
                </a:solidFill>
                <a:latin typeface="Calibri"/>
                <a:hlinkClick r:id="rId3"/>
              </a:rPr>
              <a:t>www.corbettmaths.com</a:t>
            </a:r>
            <a:r>
              <a:rPr lang="en-GB" sz="2000" dirty="0">
                <a:solidFill>
                  <a:prstClr val="black"/>
                </a:solidFill>
                <a:latin typeface="Calibri"/>
              </a:rPr>
              <a:t> – 5-a-day activities, instructional videos for all skills.</a:t>
            </a:r>
          </a:p>
        </p:txBody>
      </p:sp>
      <p:pic>
        <p:nvPicPr>
          <p:cNvPr id="614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235064" y="4383906"/>
            <a:ext cx="2544438" cy="1621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6384033" y="3356993"/>
            <a:ext cx="3450615"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prstClr val="black"/>
                </a:solidFill>
                <a:latin typeface="Calibri"/>
                <a:hlinkClick r:id="rId5"/>
              </a:rPr>
              <a:t>www.mathsworkout.co.uk</a:t>
            </a:r>
            <a:r>
              <a:rPr lang="en-GB" sz="2000" dirty="0">
                <a:solidFill>
                  <a:prstClr val="black"/>
                </a:solidFill>
                <a:latin typeface="Calibri"/>
              </a:rPr>
              <a:t> – Range of interactive activities on all topics.</a:t>
            </a:r>
          </a:p>
        </p:txBody>
      </p:sp>
      <p:pic>
        <p:nvPicPr>
          <p:cNvPr id="205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522000" y="4455122"/>
            <a:ext cx="2633915" cy="1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8355744" y="4840851"/>
            <a:ext cx="2304256" cy="707886"/>
          </a:xfrm>
          <a:prstGeom prst="rect">
            <a:avLst/>
          </a:prstGeom>
          <a:noFill/>
        </p:spPr>
        <p:txBody>
          <a:bodyPr wrap="square" rtlCol="0">
            <a:spAutoFit/>
          </a:bodyPr>
          <a:lstStyle/>
          <a:p>
            <a:r>
              <a:rPr lang="en-GB" sz="2000" dirty="0">
                <a:solidFill>
                  <a:prstClr val="black"/>
                </a:solidFill>
                <a:latin typeface="Calibri"/>
              </a:rPr>
              <a:t>Username: </a:t>
            </a:r>
            <a:r>
              <a:rPr lang="en-GB" sz="2000" dirty="0" err="1">
                <a:solidFill>
                  <a:prstClr val="black"/>
                </a:solidFill>
                <a:latin typeface="Calibri"/>
              </a:rPr>
              <a:t>langley</a:t>
            </a:r>
            <a:endParaRPr lang="en-GB" sz="2000" dirty="0">
              <a:solidFill>
                <a:prstClr val="black"/>
              </a:solidFill>
              <a:latin typeface="Calibri"/>
            </a:endParaRPr>
          </a:p>
          <a:p>
            <a:r>
              <a:rPr lang="en-GB" sz="2000" dirty="0">
                <a:solidFill>
                  <a:prstClr val="black"/>
                </a:solidFill>
                <a:latin typeface="Calibri"/>
              </a:rPr>
              <a:t>Password: pattern</a:t>
            </a:r>
          </a:p>
        </p:txBody>
      </p:sp>
      <p:sp>
        <p:nvSpPr>
          <p:cNvPr id="37" name="TextBox 36"/>
          <p:cNvSpPr txBox="1"/>
          <p:nvPr/>
        </p:nvSpPr>
        <p:spPr>
          <a:xfrm>
            <a:off x="1837124" y="1556792"/>
            <a:ext cx="3928278" cy="707886"/>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prstClr val="black"/>
                </a:solidFill>
                <a:latin typeface="Calibri"/>
                <a:hlinkClick r:id="rId7"/>
              </a:rPr>
              <a:t>www.mathsgenie.co.uk</a:t>
            </a:r>
            <a:r>
              <a:rPr lang="en-GB" sz="2000" dirty="0">
                <a:solidFill>
                  <a:prstClr val="black"/>
                </a:solidFill>
                <a:latin typeface="Calibri"/>
              </a:rPr>
              <a:t> – lessons on all topics</a:t>
            </a:r>
          </a:p>
        </p:txBody>
      </p:sp>
      <p:pic>
        <p:nvPicPr>
          <p:cNvPr id="38"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6153485" y="1060444"/>
            <a:ext cx="4233815" cy="2110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1354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Rectangle 7"/>
          <p:cNvSpPr>
            <a:spLocks noGrp="1" noChangeArrowheads="1"/>
          </p:cNvSpPr>
          <p:nvPr>
            <p:ph type="title"/>
          </p:nvPr>
        </p:nvSpPr>
        <p:spPr>
          <a:xfrm>
            <a:off x="1847528" y="61120"/>
            <a:ext cx="3466728" cy="846931"/>
          </a:xfrm>
          <a:noFill/>
          <a:ln/>
        </p:spPr>
        <p:txBody>
          <a:bodyPr anchorCtr="1"/>
          <a:lstStyle/>
          <a:p>
            <a:r>
              <a:rPr lang="en-GB" altLang="en-US" dirty="0"/>
              <a:t>Good body = Good mind</a:t>
            </a:r>
          </a:p>
        </p:txBody>
      </p:sp>
      <p:sp>
        <p:nvSpPr>
          <p:cNvPr id="59400" name="Rectangle 8"/>
          <p:cNvSpPr>
            <a:spLocks noGrp="1" noChangeArrowheads="1"/>
          </p:cNvSpPr>
          <p:nvPr>
            <p:ph idx="1"/>
          </p:nvPr>
        </p:nvSpPr>
        <p:spPr>
          <a:xfrm>
            <a:off x="2209800" y="1981200"/>
            <a:ext cx="7772400" cy="3968750"/>
          </a:xfrm>
          <a:noFill/>
          <a:ln/>
          <a:extLs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en-GB" altLang="en-US"/>
          </a:p>
          <a:p>
            <a:r>
              <a:rPr lang="en-GB" altLang="en-US"/>
              <a:t>Eat healthy food</a:t>
            </a:r>
          </a:p>
          <a:p>
            <a:endParaRPr lang="en-GB" altLang="en-US"/>
          </a:p>
          <a:p>
            <a:r>
              <a:rPr lang="en-GB" altLang="en-US"/>
              <a:t>Drink plenty (water!!)</a:t>
            </a:r>
          </a:p>
          <a:p>
            <a:endParaRPr lang="en-GB" altLang="en-US"/>
          </a:p>
          <a:p>
            <a:r>
              <a:rPr lang="en-GB" altLang="en-US"/>
              <a:t>Get lots of rest</a:t>
            </a:r>
          </a:p>
        </p:txBody>
      </p:sp>
      <p:pic>
        <p:nvPicPr>
          <p:cNvPr id="59401" name="Picture 9" descr="istockphoto_208915_street_apric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088" y="1907059"/>
            <a:ext cx="990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59402" name="Picture 10" descr="dogwood_dais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912" y="3450903"/>
            <a:ext cx="1050925" cy="1116012"/>
          </a:xfrm>
          <a:prstGeom prst="rect">
            <a:avLst/>
          </a:prstGeom>
          <a:noFill/>
          <a:extLst>
            <a:ext uri="{909E8E84-426E-40DD-AFC4-6F175D3DCCD1}">
              <a14:hiddenFill xmlns:a14="http://schemas.microsoft.com/office/drawing/2010/main">
                <a:solidFill>
                  <a:srgbClr val="FFFFFF"/>
                </a:solidFill>
              </a14:hiddenFill>
            </a:ext>
          </a:extLst>
        </p:spPr>
      </p:pic>
      <p:pic>
        <p:nvPicPr>
          <p:cNvPr id="59403" name="Picture 11" descr="MPj0422274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6200" y="1484784"/>
            <a:ext cx="1873250" cy="187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5" name="Rectangle 9"/>
          <p:cNvSpPr>
            <a:spLocks noGrp="1" noChangeArrowheads="1"/>
          </p:cNvSpPr>
          <p:nvPr>
            <p:ph type="title"/>
          </p:nvPr>
        </p:nvSpPr>
        <p:spPr>
          <a:xfrm>
            <a:off x="-731782" y="146110"/>
            <a:ext cx="2962672" cy="449262"/>
          </a:xfrm>
          <a:noFill/>
          <a:ln/>
        </p:spPr>
        <p:txBody>
          <a:bodyPr anchorCtr="1"/>
          <a:lstStyle/>
          <a:p>
            <a:r>
              <a:rPr lang="en-GB" altLang="en-US" dirty="0"/>
              <a:t>Fun</a:t>
            </a:r>
          </a:p>
        </p:txBody>
      </p:sp>
      <p:sp>
        <p:nvSpPr>
          <p:cNvPr id="60426" name="Rectangle 10"/>
          <p:cNvSpPr>
            <a:spLocks noGrp="1" noChangeArrowheads="1"/>
          </p:cNvSpPr>
          <p:nvPr>
            <p:ph idx="1"/>
          </p:nvPr>
        </p:nvSpPr>
        <p:spPr>
          <a:xfrm>
            <a:off x="1981200" y="1600201"/>
            <a:ext cx="8229600" cy="4530725"/>
          </a:xfrm>
          <a:noFill/>
          <a:ln/>
          <a:extLs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r>
              <a:rPr lang="en-GB" altLang="en-US"/>
              <a:t>It’s vital when you are revising that you don’t get overworked, as this will lead to stress</a:t>
            </a:r>
          </a:p>
          <a:p>
            <a:r>
              <a:rPr lang="en-GB" altLang="en-US"/>
              <a:t>Have a good balance between socialising, relaxing and working</a:t>
            </a:r>
          </a:p>
          <a:p>
            <a:r>
              <a:rPr lang="en-GB" altLang="en-US"/>
              <a:t>Plan your revision sessions, and down time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75D92-A7D5-F75E-B787-17C86C1D78AE}"/>
              </a:ext>
            </a:extLst>
          </p:cNvPr>
          <p:cNvSpPr>
            <a:spLocks noGrp="1"/>
          </p:cNvSpPr>
          <p:nvPr>
            <p:ph type="title"/>
          </p:nvPr>
        </p:nvSpPr>
        <p:spPr/>
        <p:txBody>
          <a:bodyPr/>
          <a:lstStyle/>
          <a:p>
            <a:r>
              <a:rPr lang="en-GB"/>
              <a:t>Y11 Mantra</a:t>
            </a:r>
          </a:p>
        </p:txBody>
      </p:sp>
      <p:sp>
        <p:nvSpPr>
          <p:cNvPr id="3" name="Content Placeholder 2">
            <a:extLst>
              <a:ext uri="{FF2B5EF4-FFF2-40B4-BE49-F238E27FC236}">
                <a16:creationId xmlns:a16="http://schemas.microsoft.com/office/drawing/2014/main" id="{1BE853F3-D1AA-E1D9-2A4A-60320D5F0CD7}"/>
              </a:ext>
            </a:extLst>
          </p:cNvPr>
          <p:cNvSpPr>
            <a:spLocks noGrp="1"/>
          </p:cNvSpPr>
          <p:nvPr>
            <p:ph idx="1"/>
          </p:nvPr>
        </p:nvSpPr>
        <p:spPr>
          <a:xfrm>
            <a:off x="527381" y="2071076"/>
            <a:ext cx="11040203" cy="3878203"/>
          </a:xfrm>
        </p:spPr>
        <p:txBody>
          <a:bodyPr/>
          <a:lstStyle/>
          <a:p>
            <a:pPr marL="0" indent="0" algn="ctr">
              <a:buNone/>
            </a:pPr>
            <a:r>
              <a:rPr lang="en-GB" sz="6000"/>
              <a:t>“Be selfish for my grade”</a:t>
            </a:r>
          </a:p>
        </p:txBody>
      </p:sp>
      <p:sp>
        <p:nvSpPr>
          <p:cNvPr id="4" name="Slide Number Placeholder 3">
            <a:extLst>
              <a:ext uri="{FF2B5EF4-FFF2-40B4-BE49-F238E27FC236}">
                <a16:creationId xmlns:a16="http://schemas.microsoft.com/office/drawing/2014/main" id="{B11E4990-C1F9-709C-59C4-F922284086EA}"/>
              </a:ext>
            </a:extLst>
          </p:cNvPr>
          <p:cNvSpPr>
            <a:spLocks noGrp="1"/>
          </p:cNvSpPr>
          <p:nvPr>
            <p:ph type="sldNum" sz="quarter" idx="10"/>
          </p:nvPr>
        </p:nvSpPr>
        <p:spPr>
          <a:xfrm>
            <a:off x="9012238" y="6118225"/>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kern="1200">
                <a:solidFill>
                  <a:srgbClr val="052264"/>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FD9D24A-E341-4533-896F-2C6B12BF37F2}" type="slidenum">
              <a:rPr kumimoji="0" lang="en-GB" altLang="en-US" sz="1100" b="0" i="0" u="none" strike="noStrike" kern="1200" cap="none" spc="0" normalizeH="0" baseline="0" noProof="0" smtClean="0">
                <a:ln>
                  <a:noFill/>
                </a:ln>
                <a:solidFill>
                  <a:srgbClr val="052264"/>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altLang="en-US" sz="1100" b="0" i="0" u="none" strike="noStrike" kern="1200" cap="none" spc="0" normalizeH="0" baseline="0" noProof="0">
              <a:ln>
                <a:noFill/>
              </a:ln>
              <a:solidFill>
                <a:srgbClr val="052264"/>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597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altLang="en-US" b="1" u="sng"/>
              <a:t>Practice questions</a:t>
            </a:r>
          </a:p>
        </p:txBody>
      </p:sp>
      <p:sp>
        <p:nvSpPr>
          <p:cNvPr id="35843" name="Rectangle 3"/>
          <p:cNvSpPr>
            <a:spLocks noGrp="1" noChangeArrowheads="1"/>
          </p:cNvSpPr>
          <p:nvPr>
            <p:ph idx="1"/>
          </p:nvPr>
        </p:nvSpPr>
        <p:spPr>
          <a:xfrm>
            <a:off x="7873079" y="1078873"/>
            <a:ext cx="3538537" cy="4103687"/>
          </a:xfrm>
        </p:spPr>
        <p:txBody>
          <a:bodyPr/>
          <a:lstStyle/>
          <a:p>
            <a:pPr>
              <a:buFont typeface="Arial" panose="020B0604020202020204" pitchFamily="34" charset="0"/>
              <a:buChar char="•"/>
            </a:pPr>
            <a:r>
              <a:rPr lang="en-GB" altLang="en-US" dirty="0">
                <a:solidFill>
                  <a:schemeClr val="tx1"/>
                </a:solidFill>
              </a:rPr>
              <a:t>For helping with timing</a:t>
            </a:r>
          </a:p>
          <a:p>
            <a:pPr>
              <a:buFontTx/>
              <a:buNone/>
            </a:pPr>
            <a:endParaRPr lang="en-GB" altLang="en-US" sz="1600" dirty="0"/>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1412875"/>
            <a:ext cx="4968875" cy="3957638"/>
          </a:xfrm>
          <a:prstGeom prst="rect">
            <a:avLst/>
          </a:prstGeom>
          <a:noFill/>
          <a:extLst>
            <a:ext uri="{909E8E84-426E-40DD-AFC4-6F175D3DCCD1}">
              <a14:hiddenFill xmlns:a14="http://schemas.microsoft.com/office/drawing/2010/main">
                <a:solidFill>
                  <a:srgbClr val="FFFFFF"/>
                </a:solidFill>
              </a14:hiddenFill>
            </a:ext>
          </a:extLst>
        </p:spPr>
      </p:pic>
      <p:sp>
        <p:nvSpPr>
          <p:cNvPr id="35845" name="Rectangle 5"/>
          <p:cNvSpPr>
            <a:spLocks noChangeArrowheads="1"/>
          </p:cNvSpPr>
          <p:nvPr/>
        </p:nvSpPr>
        <p:spPr bwMode="auto">
          <a:xfrm>
            <a:off x="7861965" y="1655134"/>
            <a:ext cx="28194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lvl1pPr marL="342900" indent="-342900">
              <a:spcBef>
                <a:spcPct val="20000"/>
              </a:spcBef>
              <a:buChar char="•"/>
              <a:defRPr sz="3200">
                <a:solidFill>
                  <a:schemeClr val="tx1"/>
                </a:solidFill>
                <a:latin typeface="Tahoma" pitchFamily="34" charset="0"/>
              </a:defRPr>
            </a:lvl1pPr>
            <a:lvl2pPr marL="742950" indent="-285750">
              <a:spcBef>
                <a:spcPct val="20000"/>
              </a:spcBef>
              <a:buChar char="–"/>
              <a:defRPr sz="28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har char="»"/>
              <a:defRPr sz="2000">
                <a:solidFill>
                  <a:schemeClr val="tx1"/>
                </a:solidFill>
                <a:latin typeface="Tahoma" pitchFamily="34" charset="0"/>
              </a:defRPr>
            </a:lvl5pPr>
            <a:lvl6pPr marL="2514600" indent="-228600" fontAlgn="base">
              <a:spcBef>
                <a:spcPct val="20000"/>
              </a:spcBef>
              <a:spcAft>
                <a:spcPct val="0"/>
              </a:spcAft>
              <a:buChar char="»"/>
              <a:defRPr sz="2000">
                <a:solidFill>
                  <a:schemeClr val="tx1"/>
                </a:solidFill>
                <a:latin typeface="Tahoma" pitchFamily="34" charset="0"/>
              </a:defRPr>
            </a:lvl6pPr>
            <a:lvl7pPr marL="2971800" indent="-228600" fontAlgn="base">
              <a:spcBef>
                <a:spcPct val="20000"/>
              </a:spcBef>
              <a:spcAft>
                <a:spcPct val="0"/>
              </a:spcAft>
              <a:buChar char="»"/>
              <a:defRPr sz="2000">
                <a:solidFill>
                  <a:schemeClr val="tx1"/>
                </a:solidFill>
                <a:latin typeface="Tahoma" pitchFamily="34" charset="0"/>
              </a:defRPr>
            </a:lvl7pPr>
            <a:lvl8pPr marL="3429000" indent="-228600" fontAlgn="base">
              <a:spcBef>
                <a:spcPct val="20000"/>
              </a:spcBef>
              <a:spcAft>
                <a:spcPct val="0"/>
              </a:spcAft>
              <a:buChar char="»"/>
              <a:defRPr sz="2000">
                <a:solidFill>
                  <a:schemeClr val="tx1"/>
                </a:solidFill>
                <a:latin typeface="Tahoma" pitchFamily="34" charset="0"/>
              </a:defRPr>
            </a:lvl8pPr>
            <a:lvl9pPr marL="3886200" indent="-228600" fontAlgn="base">
              <a:spcBef>
                <a:spcPct val="20000"/>
              </a:spcBef>
              <a:spcAft>
                <a:spcPct val="0"/>
              </a:spcAft>
              <a:buChar char="»"/>
              <a:defRPr sz="2000">
                <a:solidFill>
                  <a:schemeClr val="tx1"/>
                </a:solidFill>
                <a:latin typeface="Tahoma" pitchFamily="34" charset="0"/>
              </a:defRPr>
            </a:lvl9pPr>
          </a:lstStyle>
          <a:p>
            <a:r>
              <a:rPr lang="en-GB" altLang="en-US" sz="1600" dirty="0">
                <a:solidFill>
                  <a:prstClr val="black"/>
                </a:solidFill>
              </a:rPr>
              <a:t>Use past papers questions to test your understanding.</a:t>
            </a:r>
          </a:p>
          <a:p>
            <a:endParaRPr lang="en-GB" altLang="en-US" sz="1600" dirty="0">
              <a:solidFill>
                <a:prstClr val="black"/>
              </a:solidFill>
            </a:endParaRPr>
          </a:p>
          <a:p>
            <a:r>
              <a:rPr lang="en-GB" altLang="en-US" sz="1600" dirty="0">
                <a:solidFill>
                  <a:prstClr val="black"/>
                </a:solidFill>
              </a:rPr>
              <a:t>These are often found at the exam board website, together with the mark scheme, e.g. </a:t>
            </a:r>
            <a:r>
              <a:rPr lang="en-GB" altLang="en-US" sz="1600" dirty="0">
                <a:solidFill>
                  <a:prstClr val="black"/>
                </a:solidFill>
                <a:hlinkClick r:id="rId3"/>
              </a:rPr>
              <a:t>www.aqa.org.uk</a:t>
            </a:r>
            <a:endParaRPr lang="en-GB" altLang="en-US" sz="1600" dirty="0">
              <a:solidFill>
                <a:prstClr val="black"/>
              </a:solidFill>
            </a:endParaRPr>
          </a:p>
          <a:p>
            <a:endParaRPr lang="en-GB" altLang="en-US" sz="1600" dirty="0">
              <a:solidFill>
                <a:prstClr val="black"/>
              </a:solidFill>
            </a:endParaRPr>
          </a:p>
          <a:p>
            <a:r>
              <a:rPr lang="en-GB" altLang="en-US" sz="1600" dirty="0">
                <a:solidFill>
                  <a:prstClr val="black"/>
                </a:solidFill>
              </a:rPr>
              <a:t>Questions are often found in revision guides, but be careful they match the exam board and specification you do.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1992313" y="1268413"/>
            <a:ext cx="8229600" cy="4525962"/>
          </a:xfrm>
        </p:spPr>
        <p:txBody>
          <a:bodyPr/>
          <a:lstStyle/>
          <a:p>
            <a:pPr>
              <a:lnSpc>
                <a:spcPct val="90000"/>
              </a:lnSpc>
              <a:buFontTx/>
              <a:buNone/>
            </a:pPr>
            <a:r>
              <a:rPr lang="en-GB" altLang="en-US" dirty="0">
                <a:solidFill>
                  <a:srgbClr val="0000CC"/>
                </a:solidFill>
              </a:rPr>
              <a:t>	</a:t>
            </a:r>
            <a:r>
              <a:rPr lang="en-GB" altLang="en-US" dirty="0"/>
              <a:t>Revision means looking at something again; it does not mean looking at a new topic for the first time just before an exam. </a:t>
            </a:r>
          </a:p>
          <a:p>
            <a:pPr>
              <a:lnSpc>
                <a:spcPct val="90000"/>
              </a:lnSpc>
              <a:buFontTx/>
              <a:buNone/>
            </a:pPr>
            <a:endParaRPr lang="en-GB" altLang="en-US" dirty="0"/>
          </a:p>
          <a:p>
            <a:pPr>
              <a:lnSpc>
                <a:spcPct val="90000"/>
              </a:lnSpc>
              <a:buFontTx/>
              <a:buNone/>
            </a:pPr>
            <a:r>
              <a:rPr lang="en-GB" altLang="en-US" dirty="0"/>
              <a:t>	Revision means you’ve already been to lessons, read the books, done the homework and now you’re looking at it again. </a:t>
            </a:r>
          </a:p>
          <a:p>
            <a:pPr>
              <a:lnSpc>
                <a:spcPct val="90000"/>
              </a:lnSpc>
            </a:pPr>
            <a:endParaRPr lang="en-GB"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a:xfrm>
            <a:off x="269358" y="168313"/>
            <a:ext cx="8229600" cy="418058"/>
          </a:xfrm>
          <a:noFill/>
          <a:ln/>
        </p:spPr>
        <p:txBody>
          <a:bodyPr/>
          <a:lstStyle/>
          <a:p>
            <a:r>
              <a:rPr lang="en-GB" altLang="en-US" b="1" dirty="0"/>
              <a:t>Dos</a:t>
            </a:r>
            <a:r>
              <a:rPr lang="en-GB" altLang="en-US" dirty="0"/>
              <a:t>- before the exam</a:t>
            </a:r>
          </a:p>
        </p:txBody>
      </p:sp>
      <p:sp>
        <p:nvSpPr>
          <p:cNvPr id="64517" name="Rectangle 5"/>
          <p:cNvSpPr>
            <a:spLocks noGrp="1" noChangeArrowheads="1"/>
          </p:cNvSpPr>
          <p:nvPr>
            <p:ph idx="1"/>
          </p:nvPr>
        </p:nvSpPr>
        <p:spPr>
          <a:xfrm>
            <a:off x="1981200" y="1600201"/>
            <a:ext cx="8229600" cy="4525963"/>
          </a:xfrm>
          <a:noFill/>
          <a:ln/>
        </p:spPr>
        <p:txBody>
          <a:bodyPr/>
          <a:lstStyle/>
          <a:p>
            <a:r>
              <a:rPr lang="en-GB" altLang="en-US" dirty="0"/>
              <a:t>Go to bed reasonably early</a:t>
            </a:r>
          </a:p>
          <a:p>
            <a:r>
              <a:rPr lang="en-GB" altLang="en-US" dirty="0"/>
              <a:t>Make sure you know where your exam is</a:t>
            </a:r>
          </a:p>
          <a:p>
            <a:r>
              <a:rPr lang="en-GB" altLang="en-US" dirty="0"/>
              <a:t>Arrive 10 minutes or so before exam</a:t>
            </a:r>
          </a:p>
          <a:p>
            <a:r>
              <a:rPr lang="en-GB" altLang="en-US" dirty="0"/>
              <a:t>Don’t eat too much before exam</a:t>
            </a:r>
          </a:p>
          <a:p>
            <a:r>
              <a:rPr lang="en-GB" altLang="en-US" dirty="0"/>
              <a:t>Make sure your pen etc is working</a:t>
            </a:r>
          </a:p>
          <a:p>
            <a:r>
              <a:rPr lang="en-GB" altLang="en-US" dirty="0"/>
              <a:t>Bring a spare pen</a:t>
            </a:r>
          </a:p>
          <a:p>
            <a:endParaRPr lang="en-GB" altLang="en-US" dirty="0"/>
          </a:p>
          <a:p>
            <a:endParaRPr lang="en-GB"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5"/>
          <p:cNvSpPr>
            <a:spLocks noChangeArrowheads="1"/>
          </p:cNvSpPr>
          <p:nvPr/>
        </p:nvSpPr>
        <p:spPr bwMode="auto">
          <a:xfrm>
            <a:off x="334317" y="137898"/>
            <a:ext cx="2881015" cy="50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sz="4400">
                <a:solidFill>
                  <a:schemeClr val="tx2"/>
                </a:solidFill>
                <a:latin typeface="Tahoma" pitchFamily="34" charset="0"/>
              </a:defRPr>
            </a:lvl1pPr>
            <a:lvl2pPr algn="ctr">
              <a:defRPr sz="4400">
                <a:solidFill>
                  <a:schemeClr val="tx2"/>
                </a:solidFill>
                <a:latin typeface="Tahoma" pitchFamily="34" charset="0"/>
              </a:defRPr>
            </a:lvl2pPr>
            <a:lvl3pPr algn="ctr">
              <a:defRPr sz="4400">
                <a:solidFill>
                  <a:schemeClr val="tx2"/>
                </a:solidFill>
                <a:latin typeface="Tahoma" pitchFamily="34" charset="0"/>
              </a:defRPr>
            </a:lvl3pPr>
            <a:lvl4pPr algn="ctr">
              <a:defRPr sz="4400">
                <a:solidFill>
                  <a:schemeClr val="tx2"/>
                </a:solidFill>
                <a:latin typeface="Tahoma" pitchFamily="34" charset="0"/>
              </a:defRPr>
            </a:lvl4pPr>
            <a:lvl5pPr algn="ctr">
              <a:defRPr sz="4400">
                <a:solidFill>
                  <a:schemeClr val="tx2"/>
                </a:solidFill>
                <a:latin typeface="Tahoma" pitchFamily="34" charset="0"/>
              </a:defRPr>
            </a:lvl5pPr>
            <a:lvl6pPr marL="457200" algn="ctr" fontAlgn="base">
              <a:spcBef>
                <a:spcPct val="0"/>
              </a:spcBef>
              <a:spcAft>
                <a:spcPct val="0"/>
              </a:spcAft>
              <a:defRPr sz="4400">
                <a:solidFill>
                  <a:schemeClr val="tx2"/>
                </a:solidFill>
                <a:latin typeface="Tahoma" pitchFamily="34" charset="0"/>
              </a:defRPr>
            </a:lvl6pPr>
            <a:lvl7pPr marL="914400" algn="ctr" fontAlgn="base">
              <a:spcBef>
                <a:spcPct val="0"/>
              </a:spcBef>
              <a:spcAft>
                <a:spcPct val="0"/>
              </a:spcAft>
              <a:defRPr sz="4400">
                <a:solidFill>
                  <a:schemeClr val="tx2"/>
                </a:solidFill>
                <a:latin typeface="Tahoma" pitchFamily="34" charset="0"/>
              </a:defRPr>
            </a:lvl7pPr>
            <a:lvl8pPr marL="1371600" algn="ctr" fontAlgn="base">
              <a:spcBef>
                <a:spcPct val="0"/>
              </a:spcBef>
              <a:spcAft>
                <a:spcPct val="0"/>
              </a:spcAft>
              <a:defRPr sz="4400">
                <a:solidFill>
                  <a:schemeClr val="tx2"/>
                </a:solidFill>
                <a:latin typeface="Tahoma" pitchFamily="34" charset="0"/>
              </a:defRPr>
            </a:lvl8pPr>
            <a:lvl9pPr marL="1828800" algn="ctr" fontAlgn="base">
              <a:spcBef>
                <a:spcPct val="0"/>
              </a:spcBef>
              <a:spcAft>
                <a:spcPct val="0"/>
              </a:spcAft>
              <a:defRPr sz="4400">
                <a:solidFill>
                  <a:schemeClr val="tx2"/>
                </a:solidFill>
                <a:latin typeface="Tahoma" pitchFamily="34" charset="0"/>
              </a:defRPr>
            </a:lvl9pPr>
          </a:lstStyle>
          <a:p>
            <a:r>
              <a:rPr lang="en-GB" altLang="en-US" sz="2400" b="1" dirty="0">
                <a:solidFill>
                  <a:srgbClr val="1F497D"/>
                </a:solidFill>
                <a:latin typeface="Calibri"/>
                <a:cs typeface="Times New Roman" pitchFamily="18" charset="0"/>
              </a:rPr>
              <a:t>STYLE OF QUESTIONS</a:t>
            </a:r>
          </a:p>
        </p:txBody>
      </p:sp>
      <p:sp>
        <p:nvSpPr>
          <p:cNvPr id="65542" name="Rectangle 6"/>
          <p:cNvSpPr>
            <a:spLocks noGrp="1" noChangeArrowheads="1"/>
          </p:cNvSpPr>
          <p:nvPr>
            <p:ph idx="1"/>
          </p:nvPr>
        </p:nvSpPr>
        <p:spPr>
          <a:xfrm>
            <a:off x="1774825" y="1700213"/>
            <a:ext cx="8726488" cy="3384550"/>
          </a:xfrm>
          <a:noFill/>
          <a:ln/>
        </p:spPr>
        <p:txBody>
          <a:bodyPr/>
          <a:lstStyle/>
          <a:p>
            <a:pPr>
              <a:buFontTx/>
              <a:buNone/>
            </a:pPr>
            <a:r>
              <a:rPr lang="en-GB" altLang="en-US" sz="2400" dirty="0"/>
              <a:t>A variety of question styles will be used such as:</a:t>
            </a:r>
          </a:p>
          <a:p>
            <a:pPr lvl="1"/>
            <a:r>
              <a:rPr lang="en-GB" altLang="en-US" sz="2400" dirty="0"/>
              <a:t>Multiple Choice</a:t>
            </a:r>
          </a:p>
          <a:p>
            <a:pPr lvl="1"/>
            <a:r>
              <a:rPr lang="en-GB" altLang="en-US" sz="2400" dirty="0"/>
              <a:t>Tick Box</a:t>
            </a:r>
          </a:p>
          <a:p>
            <a:pPr lvl="1"/>
            <a:r>
              <a:rPr lang="en-GB" altLang="en-US" sz="2400" dirty="0"/>
              <a:t>"Choose from a list"</a:t>
            </a:r>
          </a:p>
          <a:p>
            <a:pPr lvl="1"/>
            <a:r>
              <a:rPr lang="en-GB" altLang="en-US" sz="2400" dirty="0"/>
              <a:t>"Short answer"</a:t>
            </a:r>
          </a:p>
          <a:p>
            <a:pPr lvl="1"/>
            <a:r>
              <a:rPr lang="en-GB" altLang="en-US" sz="2400" dirty="0"/>
              <a:t>Those requiring description, explanation or discussion</a:t>
            </a:r>
          </a:p>
          <a:p>
            <a:pPr lvl="1"/>
            <a:r>
              <a:rPr lang="en-GB" altLang="en-US" sz="2400" dirty="0"/>
              <a:t>Longer open ended questions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2315958" y="-571500"/>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sz="4400">
                <a:solidFill>
                  <a:schemeClr val="tx2"/>
                </a:solidFill>
                <a:latin typeface="Tahoma" pitchFamily="34" charset="0"/>
              </a:defRPr>
            </a:lvl1pPr>
            <a:lvl2pPr algn="ctr">
              <a:defRPr sz="4400">
                <a:solidFill>
                  <a:schemeClr val="tx2"/>
                </a:solidFill>
                <a:latin typeface="Tahoma" pitchFamily="34" charset="0"/>
              </a:defRPr>
            </a:lvl2pPr>
            <a:lvl3pPr algn="ctr">
              <a:defRPr sz="4400">
                <a:solidFill>
                  <a:schemeClr val="tx2"/>
                </a:solidFill>
                <a:latin typeface="Tahoma" pitchFamily="34" charset="0"/>
              </a:defRPr>
            </a:lvl3pPr>
            <a:lvl4pPr algn="ctr">
              <a:defRPr sz="4400">
                <a:solidFill>
                  <a:schemeClr val="tx2"/>
                </a:solidFill>
                <a:latin typeface="Tahoma" pitchFamily="34" charset="0"/>
              </a:defRPr>
            </a:lvl4pPr>
            <a:lvl5pPr algn="ctr">
              <a:defRPr sz="4400">
                <a:solidFill>
                  <a:schemeClr val="tx2"/>
                </a:solidFill>
                <a:latin typeface="Tahoma" pitchFamily="34" charset="0"/>
              </a:defRPr>
            </a:lvl5pPr>
            <a:lvl6pPr marL="457200" algn="ctr" fontAlgn="base">
              <a:spcBef>
                <a:spcPct val="0"/>
              </a:spcBef>
              <a:spcAft>
                <a:spcPct val="0"/>
              </a:spcAft>
              <a:defRPr sz="4400">
                <a:solidFill>
                  <a:schemeClr val="tx2"/>
                </a:solidFill>
                <a:latin typeface="Tahoma" pitchFamily="34" charset="0"/>
              </a:defRPr>
            </a:lvl6pPr>
            <a:lvl7pPr marL="914400" algn="ctr" fontAlgn="base">
              <a:spcBef>
                <a:spcPct val="0"/>
              </a:spcBef>
              <a:spcAft>
                <a:spcPct val="0"/>
              </a:spcAft>
              <a:defRPr sz="4400">
                <a:solidFill>
                  <a:schemeClr val="tx2"/>
                </a:solidFill>
                <a:latin typeface="Tahoma" pitchFamily="34" charset="0"/>
              </a:defRPr>
            </a:lvl7pPr>
            <a:lvl8pPr marL="1371600" algn="ctr" fontAlgn="base">
              <a:spcBef>
                <a:spcPct val="0"/>
              </a:spcBef>
              <a:spcAft>
                <a:spcPct val="0"/>
              </a:spcAft>
              <a:defRPr sz="4400">
                <a:solidFill>
                  <a:schemeClr val="tx2"/>
                </a:solidFill>
                <a:latin typeface="Tahoma" pitchFamily="34" charset="0"/>
              </a:defRPr>
            </a:lvl8pPr>
            <a:lvl9pPr marL="1828800" algn="ctr" fontAlgn="base">
              <a:spcBef>
                <a:spcPct val="0"/>
              </a:spcBef>
              <a:spcAft>
                <a:spcPct val="0"/>
              </a:spcAft>
              <a:defRPr sz="4400">
                <a:solidFill>
                  <a:schemeClr val="tx2"/>
                </a:solidFill>
                <a:latin typeface="Tahoma" pitchFamily="34" charset="0"/>
              </a:defRPr>
            </a:lvl9pPr>
          </a:lstStyle>
          <a:p>
            <a:r>
              <a:rPr lang="en-GB" altLang="en-US" sz="2400" b="1" dirty="0">
                <a:solidFill>
                  <a:srgbClr val="1F497D"/>
                </a:solidFill>
                <a:latin typeface="Calibri"/>
                <a:cs typeface="Times New Roman" pitchFamily="18" charset="0"/>
              </a:rPr>
              <a:t>COMMAND WORDS</a:t>
            </a:r>
          </a:p>
        </p:txBody>
      </p:sp>
      <p:sp>
        <p:nvSpPr>
          <p:cNvPr id="66565" name="Rectangle 5"/>
          <p:cNvSpPr>
            <a:spLocks noGrp="1" noChangeArrowheads="1"/>
          </p:cNvSpPr>
          <p:nvPr>
            <p:ph idx="1"/>
          </p:nvPr>
        </p:nvSpPr>
        <p:spPr>
          <a:xfrm>
            <a:off x="1703388" y="1412875"/>
            <a:ext cx="8610600" cy="4114800"/>
          </a:xfrm>
          <a:noFill/>
          <a:ln/>
        </p:spPr>
        <p:txBody>
          <a:bodyPr/>
          <a:lstStyle/>
          <a:p>
            <a:r>
              <a:rPr lang="en-GB" altLang="en-US" sz="2800"/>
              <a:t>Command words are used to instruct you on the type of answer expected from a question.</a:t>
            </a:r>
          </a:p>
          <a:p>
            <a:r>
              <a:rPr lang="en-GB" altLang="en-US" sz="2800"/>
              <a:t>They are not used to trip you up but are designed to get the correct answer, therefore you need to understand what is required from different command words. </a:t>
            </a:r>
          </a:p>
          <a:p>
            <a:r>
              <a:rPr lang="en-GB" altLang="en-US" sz="2800"/>
              <a:t>A variety of command words may be used.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2326591" y="-48069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sz="4400">
                <a:solidFill>
                  <a:schemeClr val="tx2"/>
                </a:solidFill>
                <a:latin typeface="Tahoma" pitchFamily="34" charset="0"/>
              </a:defRPr>
            </a:lvl1pPr>
            <a:lvl2pPr algn="ctr">
              <a:defRPr sz="4400">
                <a:solidFill>
                  <a:schemeClr val="tx2"/>
                </a:solidFill>
                <a:latin typeface="Tahoma" pitchFamily="34" charset="0"/>
              </a:defRPr>
            </a:lvl2pPr>
            <a:lvl3pPr algn="ctr">
              <a:defRPr sz="4400">
                <a:solidFill>
                  <a:schemeClr val="tx2"/>
                </a:solidFill>
                <a:latin typeface="Tahoma" pitchFamily="34" charset="0"/>
              </a:defRPr>
            </a:lvl3pPr>
            <a:lvl4pPr algn="ctr">
              <a:defRPr sz="4400">
                <a:solidFill>
                  <a:schemeClr val="tx2"/>
                </a:solidFill>
                <a:latin typeface="Tahoma" pitchFamily="34" charset="0"/>
              </a:defRPr>
            </a:lvl4pPr>
            <a:lvl5pPr algn="ctr">
              <a:defRPr sz="4400">
                <a:solidFill>
                  <a:schemeClr val="tx2"/>
                </a:solidFill>
                <a:latin typeface="Tahoma" pitchFamily="34" charset="0"/>
              </a:defRPr>
            </a:lvl5pPr>
            <a:lvl6pPr marL="457200" algn="ctr" fontAlgn="base">
              <a:spcBef>
                <a:spcPct val="0"/>
              </a:spcBef>
              <a:spcAft>
                <a:spcPct val="0"/>
              </a:spcAft>
              <a:defRPr sz="4400">
                <a:solidFill>
                  <a:schemeClr val="tx2"/>
                </a:solidFill>
                <a:latin typeface="Tahoma" pitchFamily="34" charset="0"/>
              </a:defRPr>
            </a:lvl6pPr>
            <a:lvl7pPr marL="914400" algn="ctr" fontAlgn="base">
              <a:spcBef>
                <a:spcPct val="0"/>
              </a:spcBef>
              <a:spcAft>
                <a:spcPct val="0"/>
              </a:spcAft>
              <a:defRPr sz="4400">
                <a:solidFill>
                  <a:schemeClr val="tx2"/>
                </a:solidFill>
                <a:latin typeface="Tahoma" pitchFamily="34" charset="0"/>
              </a:defRPr>
            </a:lvl7pPr>
            <a:lvl8pPr marL="1371600" algn="ctr" fontAlgn="base">
              <a:spcBef>
                <a:spcPct val="0"/>
              </a:spcBef>
              <a:spcAft>
                <a:spcPct val="0"/>
              </a:spcAft>
              <a:defRPr sz="4400">
                <a:solidFill>
                  <a:schemeClr val="tx2"/>
                </a:solidFill>
                <a:latin typeface="Tahoma" pitchFamily="34" charset="0"/>
              </a:defRPr>
            </a:lvl8pPr>
            <a:lvl9pPr marL="1828800" algn="ctr" fontAlgn="base">
              <a:spcBef>
                <a:spcPct val="0"/>
              </a:spcBef>
              <a:spcAft>
                <a:spcPct val="0"/>
              </a:spcAft>
              <a:defRPr sz="4400">
                <a:solidFill>
                  <a:schemeClr val="tx2"/>
                </a:solidFill>
                <a:latin typeface="Tahoma" pitchFamily="34" charset="0"/>
              </a:defRPr>
            </a:lvl9pPr>
          </a:lstStyle>
          <a:p>
            <a:r>
              <a:rPr lang="en-GB" altLang="en-US" sz="2400" b="1" dirty="0">
                <a:solidFill>
                  <a:srgbClr val="1F497D"/>
                </a:solidFill>
                <a:latin typeface="Calibri"/>
                <a:cs typeface="Times New Roman" pitchFamily="18" charset="0"/>
              </a:rPr>
              <a:t>COMMAND WORDS</a:t>
            </a:r>
          </a:p>
        </p:txBody>
      </p:sp>
      <p:sp>
        <p:nvSpPr>
          <p:cNvPr id="67591" name="Rectangle 7"/>
          <p:cNvSpPr>
            <a:spLocks noGrp="1" noChangeArrowheads="1"/>
          </p:cNvSpPr>
          <p:nvPr>
            <p:ph idx="1"/>
          </p:nvPr>
        </p:nvSpPr>
        <p:spPr>
          <a:xfrm>
            <a:off x="2017714" y="1700213"/>
            <a:ext cx="8650287" cy="4114800"/>
          </a:xfrm>
          <a:noFill/>
          <a:ln/>
        </p:spPr>
        <p:txBody>
          <a:bodyPr/>
          <a:lstStyle/>
          <a:p>
            <a:r>
              <a:rPr lang="en-GB" altLang="en-US"/>
              <a:t>Examples include:</a:t>
            </a:r>
          </a:p>
          <a:p>
            <a:pPr lvl="1"/>
            <a:r>
              <a:rPr lang="en-GB" altLang="en-US"/>
              <a:t>State/Give</a:t>
            </a:r>
          </a:p>
          <a:p>
            <a:pPr lvl="1"/>
            <a:r>
              <a:rPr lang="en-GB" altLang="en-US"/>
              <a:t>Outline</a:t>
            </a:r>
          </a:p>
          <a:p>
            <a:pPr lvl="1"/>
            <a:r>
              <a:rPr lang="en-GB" altLang="en-US"/>
              <a:t>Describe</a:t>
            </a:r>
          </a:p>
          <a:p>
            <a:pPr lvl="1"/>
            <a:r>
              <a:rPr lang="en-GB" altLang="en-US"/>
              <a:t>List</a:t>
            </a:r>
          </a:p>
          <a:p>
            <a:pPr lvl="1"/>
            <a:r>
              <a:rPr lang="en-GB" altLang="en-US"/>
              <a:t>Explain</a:t>
            </a:r>
          </a:p>
          <a:p>
            <a:r>
              <a:rPr lang="en-GB" altLang="en-US"/>
              <a:t>The next slide explains these words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ChangeArrowheads="1"/>
          </p:cNvSpPr>
          <p:nvPr/>
        </p:nvSpPr>
        <p:spPr bwMode="auto">
          <a:xfrm>
            <a:off x="1693734" y="836712"/>
            <a:ext cx="8964612" cy="504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a:solidFill>
                  <a:prstClr val="black"/>
                </a:solidFill>
                <a:latin typeface="Calibri"/>
              </a:rPr>
              <a:t>EXAM COMMAND WORDS</a:t>
            </a:r>
          </a:p>
          <a:p>
            <a:r>
              <a:rPr lang="en-GB" altLang="en-US" sz="1400" dirty="0">
                <a:solidFill>
                  <a:prstClr val="black"/>
                </a:solidFill>
                <a:latin typeface="Calibri"/>
              </a:rPr>
              <a:t>Make sure you understand what the question is asking you to do.  It may be useful to underline the command word on the exam paper just so you’re clear what they are asking.</a:t>
            </a:r>
          </a:p>
          <a:p>
            <a:endParaRPr lang="en-GB" altLang="en-US" sz="1400" dirty="0">
              <a:solidFill>
                <a:prstClr val="black"/>
              </a:solidFill>
              <a:latin typeface="Calibri"/>
            </a:endParaRPr>
          </a:p>
          <a:p>
            <a:r>
              <a:rPr lang="en-GB" altLang="en-US" sz="1400" b="1" u="sng" dirty="0">
                <a:solidFill>
                  <a:prstClr val="black"/>
                </a:solidFill>
                <a:latin typeface="Calibri"/>
              </a:rPr>
              <a:t>Command word</a:t>
            </a:r>
          </a:p>
          <a:p>
            <a:r>
              <a:rPr lang="en-GB" altLang="en-US" sz="1400" b="1" dirty="0">
                <a:solidFill>
                  <a:prstClr val="black"/>
                </a:solidFill>
                <a:latin typeface="Calibri"/>
              </a:rPr>
              <a:t>Account for</a:t>
            </a:r>
            <a:r>
              <a:rPr lang="en-GB" altLang="en-US" sz="1400" dirty="0">
                <a:solidFill>
                  <a:prstClr val="black"/>
                </a:solidFill>
                <a:latin typeface="Calibri"/>
              </a:rPr>
              <a:t> Explain why something is the way it is.</a:t>
            </a:r>
          </a:p>
          <a:p>
            <a:r>
              <a:rPr lang="en-GB" altLang="en-US" sz="1400" b="1" dirty="0">
                <a:solidFill>
                  <a:prstClr val="black"/>
                </a:solidFill>
                <a:latin typeface="Calibri"/>
              </a:rPr>
              <a:t>Analyse</a:t>
            </a:r>
            <a:r>
              <a:rPr lang="en-GB" altLang="en-US" sz="1400" dirty="0">
                <a:solidFill>
                  <a:prstClr val="black"/>
                </a:solidFill>
                <a:latin typeface="Calibri"/>
              </a:rPr>
              <a:t> Explain your view of why the main points of an idea, text or process are important. Do not just describe.</a:t>
            </a:r>
          </a:p>
          <a:p>
            <a:r>
              <a:rPr lang="en-GB" altLang="en-US" sz="1400" b="1" dirty="0">
                <a:solidFill>
                  <a:prstClr val="black"/>
                </a:solidFill>
                <a:latin typeface="Calibri"/>
              </a:rPr>
              <a:t>Calculate</a:t>
            </a:r>
            <a:r>
              <a:rPr lang="en-GB" altLang="en-US" sz="1400" dirty="0">
                <a:solidFill>
                  <a:prstClr val="black"/>
                </a:solidFill>
                <a:latin typeface="Calibri"/>
              </a:rPr>
              <a:t> Show the method and obtain a numerical answer.</a:t>
            </a:r>
          </a:p>
          <a:p>
            <a:r>
              <a:rPr lang="en-GB" altLang="en-US" sz="1400" b="1" dirty="0">
                <a:solidFill>
                  <a:prstClr val="black"/>
                </a:solidFill>
                <a:latin typeface="Calibri"/>
              </a:rPr>
              <a:t>Compare</a:t>
            </a:r>
            <a:r>
              <a:rPr lang="en-GB" altLang="en-US" sz="1400" dirty="0">
                <a:solidFill>
                  <a:prstClr val="black"/>
                </a:solidFill>
                <a:latin typeface="Calibri"/>
              </a:rPr>
              <a:t> Write about the differences and similarities.</a:t>
            </a:r>
          </a:p>
          <a:p>
            <a:r>
              <a:rPr lang="en-GB" altLang="en-US" sz="1400" b="1" dirty="0">
                <a:solidFill>
                  <a:prstClr val="black"/>
                </a:solidFill>
                <a:latin typeface="Calibri"/>
              </a:rPr>
              <a:t>Conclude</a:t>
            </a:r>
            <a:r>
              <a:rPr lang="en-GB" altLang="en-US" sz="1400" dirty="0">
                <a:solidFill>
                  <a:prstClr val="black"/>
                </a:solidFill>
                <a:latin typeface="Calibri"/>
              </a:rPr>
              <a:t> Make a decision after thinking something through.</a:t>
            </a:r>
          </a:p>
          <a:p>
            <a:r>
              <a:rPr lang="en-GB" altLang="en-US" sz="1400" b="1" dirty="0">
                <a:solidFill>
                  <a:prstClr val="black"/>
                </a:solidFill>
                <a:latin typeface="Calibri"/>
              </a:rPr>
              <a:t>Contrast</a:t>
            </a:r>
            <a:r>
              <a:rPr lang="en-GB" altLang="en-US" sz="1400" dirty="0">
                <a:solidFill>
                  <a:prstClr val="black"/>
                </a:solidFill>
                <a:latin typeface="Calibri"/>
              </a:rPr>
              <a:t> Show the differences between two things.</a:t>
            </a:r>
          </a:p>
          <a:p>
            <a:r>
              <a:rPr lang="en-GB" altLang="en-US" sz="1400" b="1" dirty="0">
                <a:solidFill>
                  <a:prstClr val="black"/>
                </a:solidFill>
                <a:latin typeface="Calibri"/>
              </a:rPr>
              <a:t>Criticise</a:t>
            </a:r>
            <a:r>
              <a:rPr lang="en-GB" altLang="en-US" sz="1400" dirty="0">
                <a:solidFill>
                  <a:prstClr val="black"/>
                </a:solidFill>
                <a:latin typeface="Calibri"/>
              </a:rPr>
              <a:t> Analyses and make a judgement or give an opinion. Do not just be negative, give a considered view.</a:t>
            </a:r>
          </a:p>
          <a:p>
            <a:r>
              <a:rPr lang="en-GB" altLang="en-US" sz="1400" b="1" dirty="0">
                <a:solidFill>
                  <a:prstClr val="black"/>
                </a:solidFill>
                <a:latin typeface="Calibri"/>
              </a:rPr>
              <a:t>Define</a:t>
            </a:r>
            <a:r>
              <a:rPr lang="en-GB" altLang="en-US" sz="1400" dirty="0">
                <a:solidFill>
                  <a:prstClr val="black"/>
                </a:solidFill>
                <a:latin typeface="Calibri"/>
              </a:rPr>
              <a:t> Give a brief explanation of what something means.</a:t>
            </a:r>
          </a:p>
          <a:p>
            <a:r>
              <a:rPr lang="en-GB" altLang="en-US" sz="1400" b="1" dirty="0">
                <a:solidFill>
                  <a:prstClr val="black"/>
                </a:solidFill>
                <a:latin typeface="Calibri"/>
              </a:rPr>
              <a:t>Describe</a:t>
            </a:r>
            <a:r>
              <a:rPr lang="en-GB" altLang="en-US" sz="1400" dirty="0">
                <a:solidFill>
                  <a:prstClr val="black"/>
                </a:solidFill>
                <a:latin typeface="Calibri"/>
              </a:rPr>
              <a:t> Say what something or someone is like or give an account of events.</a:t>
            </a:r>
          </a:p>
          <a:p>
            <a:r>
              <a:rPr lang="en-GB" altLang="en-US" sz="1400" b="1" dirty="0">
                <a:solidFill>
                  <a:prstClr val="black"/>
                </a:solidFill>
                <a:latin typeface="Calibri"/>
              </a:rPr>
              <a:t>Discuss</a:t>
            </a:r>
            <a:r>
              <a:rPr lang="en-GB" altLang="en-US" sz="1400" dirty="0">
                <a:solidFill>
                  <a:prstClr val="black"/>
                </a:solidFill>
                <a:latin typeface="Calibri"/>
              </a:rPr>
              <a:t> Explain the advantages and disadvantages of something, and give your opinion.</a:t>
            </a:r>
          </a:p>
          <a:p>
            <a:r>
              <a:rPr lang="en-GB" altLang="en-US" sz="1400" b="1" dirty="0">
                <a:solidFill>
                  <a:prstClr val="black"/>
                </a:solidFill>
                <a:latin typeface="Calibri"/>
              </a:rPr>
              <a:t>Evaluate</a:t>
            </a:r>
            <a:r>
              <a:rPr lang="en-GB" altLang="en-US" sz="1400" dirty="0">
                <a:solidFill>
                  <a:prstClr val="black"/>
                </a:solidFill>
                <a:latin typeface="Calibri"/>
              </a:rPr>
              <a:t> Make a judgement about the quality of something, taking the evidence into account.</a:t>
            </a:r>
          </a:p>
          <a:p>
            <a:r>
              <a:rPr lang="en-GB" altLang="en-US" sz="1400" b="1" dirty="0">
                <a:solidFill>
                  <a:prstClr val="black"/>
                </a:solidFill>
                <a:latin typeface="Calibri"/>
              </a:rPr>
              <a:t>Explain</a:t>
            </a:r>
            <a:r>
              <a:rPr lang="en-GB" altLang="en-US" sz="1400" dirty="0">
                <a:solidFill>
                  <a:prstClr val="black"/>
                </a:solidFill>
                <a:latin typeface="Calibri"/>
              </a:rPr>
              <a:t> Give reason WHY something is as it is or HOW it operates.</a:t>
            </a:r>
          </a:p>
          <a:p>
            <a:r>
              <a:rPr lang="en-GB" altLang="en-US" sz="1400" b="1" dirty="0">
                <a:solidFill>
                  <a:prstClr val="black"/>
                </a:solidFill>
                <a:latin typeface="Calibri"/>
              </a:rPr>
              <a:t>Give reasons for</a:t>
            </a:r>
            <a:r>
              <a:rPr lang="en-GB" altLang="en-US" sz="1400" dirty="0">
                <a:solidFill>
                  <a:prstClr val="black"/>
                </a:solidFill>
                <a:latin typeface="Calibri"/>
              </a:rPr>
              <a:t> Explain using words like because to make clear WHY things happen.</a:t>
            </a:r>
          </a:p>
          <a:p>
            <a:r>
              <a:rPr lang="en-GB" altLang="en-US" sz="1400" b="1" dirty="0">
                <a:solidFill>
                  <a:prstClr val="black"/>
                </a:solidFill>
                <a:latin typeface="Calibri"/>
              </a:rPr>
              <a:t>Identify</a:t>
            </a:r>
            <a:r>
              <a:rPr lang="en-GB" altLang="en-US" sz="1400" dirty="0">
                <a:solidFill>
                  <a:prstClr val="black"/>
                </a:solidFill>
                <a:latin typeface="Calibri"/>
              </a:rPr>
              <a:t> Point out the required features or reasons.</a:t>
            </a:r>
          </a:p>
          <a:p>
            <a:r>
              <a:rPr lang="en-GB" altLang="en-US" sz="1400" b="1" dirty="0">
                <a:solidFill>
                  <a:prstClr val="black"/>
                </a:solidFill>
                <a:latin typeface="Calibri"/>
              </a:rPr>
              <a:t>Interpret</a:t>
            </a:r>
            <a:r>
              <a:rPr lang="en-GB" altLang="en-US" sz="1400" dirty="0">
                <a:solidFill>
                  <a:prstClr val="black"/>
                </a:solidFill>
                <a:latin typeface="Calibri"/>
              </a:rPr>
              <a:t> Explain what you understand to be the meaning, or what someone else intended the meaning to be.</a:t>
            </a:r>
          </a:p>
          <a:p>
            <a:r>
              <a:rPr lang="en-GB" altLang="en-US" sz="1400" b="1" dirty="0">
                <a:solidFill>
                  <a:prstClr val="black"/>
                </a:solidFill>
                <a:latin typeface="Calibri"/>
              </a:rPr>
              <a:t>Justify</a:t>
            </a:r>
            <a:r>
              <a:rPr lang="en-GB" altLang="en-US" sz="1400" dirty="0">
                <a:solidFill>
                  <a:prstClr val="black"/>
                </a:solidFill>
                <a:latin typeface="Calibri"/>
              </a:rPr>
              <a:t> Give good reasons for.</a:t>
            </a:r>
          </a:p>
          <a:p>
            <a:r>
              <a:rPr lang="en-GB" altLang="en-US" sz="1400" b="1" dirty="0">
                <a:solidFill>
                  <a:prstClr val="black"/>
                </a:solidFill>
                <a:latin typeface="Calibri"/>
              </a:rPr>
              <a:t>Summarise</a:t>
            </a:r>
            <a:r>
              <a:rPr lang="en-GB" altLang="en-US" sz="1400" dirty="0">
                <a:solidFill>
                  <a:prstClr val="black"/>
                </a:solidFill>
                <a:latin typeface="Calibri"/>
              </a:rPr>
              <a:t> Give the main points of an idea or an argument.</a:t>
            </a:r>
          </a:p>
        </p:txBody>
      </p:sp>
    </p:spTree>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UL PPT template" id="{4B50C300-0854-449D-BAC9-F48DF5FA2C2F}" vid="{9BC55AD0-0113-41A4-8A20-0F19514F53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1357</Words>
  <Application>Microsoft Office PowerPoint</Application>
  <PresentationFormat>Widescreen</PresentationFormat>
  <Paragraphs>152</Paragraphs>
  <Slides>24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Tahoma</vt:lpstr>
      <vt:lpstr>Times New Roman</vt:lpstr>
      <vt:lpstr>Wingdings</vt:lpstr>
      <vt:lpstr>4_Office Theme</vt:lpstr>
      <vt:lpstr>Session 3</vt:lpstr>
      <vt:lpstr>Y11 Mantra</vt:lpstr>
      <vt:lpstr>Practice questions</vt:lpstr>
      <vt:lpstr>PowerPoint Presentation</vt:lpstr>
      <vt:lpstr>Dos- before the exam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body = Good mind</vt:lpstr>
      <vt:lpstr>Fun</vt:lpstr>
      <vt:lpstr>Y11 Mantra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3</dc:title>
  <dc:creator>David Murphy</dc:creator>
  <cp:lastModifiedBy>David Murphy</cp:lastModifiedBy>
  <cp:revision>1</cp:revision>
  <dcterms:created xsi:type="dcterms:W3CDTF">2023-10-24T10:52:15Z</dcterms:created>
  <dcterms:modified xsi:type="dcterms:W3CDTF">2023-10-24T11:11:30Z</dcterms:modified>
</cp:coreProperties>
</file>